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588" r:id="rId2"/>
    <p:sldId id="687" r:id="rId3"/>
    <p:sldId id="340" r:id="rId4"/>
    <p:sldId id="691" r:id="rId5"/>
    <p:sldId id="692" r:id="rId6"/>
    <p:sldId id="343" r:id="rId7"/>
    <p:sldId id="344" r:id="rId8"/>
    <p:sldId id="693" r:id="rId9"/>
    <p:sldId id="688" r:id="rId10"/>
    <p:sldId id="689" r:id="rId11"/>
    <p:sldId id="615" r:id="rId12"/>
    <p:sldId id="690" r:id="rId13"/>
    <p:sldId id="421" r:id="rId14"/>
    <p:sldId id="484" r:id="rId15"/>
    <p:sldId id="456" r:id="rId16"/>
    <p:sldId id="694" r:id="rId17"/>
  </p:sldIdLst>
  <p:sldSz cx="12192000" cy="6858000"/>
  <p:notesSz cx="6858000" cy="9144000"/>
  <p:defaultTextStyle>
    <a:defPPr>
      <a:defRPr lang="en-JP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934"/>
  </p:normalViewPr>
  <p:slideViewPr>
    <p:cSldViewPr snapToGrid="0" snapToObjects="1">
      <p:cViewPr varScale="1">
        <p:scale>
          <a:sx n="115" d="100"/>
          <a:sy n="115" d="100"/>
        </p:scale>
        <p:origin x="47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JP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E5EEDD-103C-9D46-87DE-CD98FAB75B57}" type="datetimeFigureOut">
              <a:rPr lang="en-JP" smtClean="0"/>
              <a:t>2022/03/20</a:t>
            </a:fld>
            <a:endParaRPr lang="en-JP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JP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7E1821-65F2-544C-A357-0A0A0BD11251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417957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/>
              <a:t>Fred Bryant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B76A25-D31D-F240-A2AC-0F40F0C98E3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411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8BEE2B5-F339-9A43-A3EE-C3FDB6C212CB}" type="slidenum">
              <a:rPr lang="en-US" altLang="ja-JP"/>
              <a:pPr/>
              <a:t>4</a:t>
            </a:fld>
            <a:endParaRPr lang="en-US" altLang="ja-JP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kumimoji="0" lang="en-US" altLang="ja-JP">
                <a:ea typeface="ＭＳ Ｐゴシック" charset="-128"/>
                <a:cs typeface="ＭＳ Ｐゴシック" charset="-128"/>
              </a:rPr>
              <a:t>Count your blessings</a:t>
            </a:r>
          </a:p>
        </p:txBody>
      </p:sp>
    </p:spTree>
    <p:extLst>
      <p:ext uri="{BB962C8B-B14F-4D97-AF65-F5344CB8AC3E}">
        <p14:creationId xmlns:p14="http://schemas.microsoft.com/office/powerpoint/2010/main" val="3664687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8C042BF-A2FD-B549-83D7-03E48D6FFA0C}" type="slidenum">
              <a:rPr lang="en-US" altLang="ja-JP"/>
              <a:pPr/>
              <a:t>5</a:t>
            </a:fld>
            <a:endParaRPr lang="en-US" altLang="ja-JP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kumimoji="0" lang="en-US" altLang="ja-JP">
                <a:ea typeface="ＭＳ Ｐゴシック" charset="-128"/>
                <a:cs typeface="ＭＳ Ｐゴシック" charset="-128"/>
              </a:rPr>
              <a:t>This is different than remember. This is real time.  English teacher:  Remembering is past tense. This is present, present simple, present continuous. RIGHT Now</a:t>
            </a:r>
          </a:p>
          <a:p>
            <a:pPr eaLnBrk="1" hangingPunct="1">
              <a:spcBef>
                <a:spcPct val="0"/>
              </a:spcBef>
            </a:pPr>
            <a:endParaRPr kumimoji="0" lang="ja-JP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24860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13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dirty="0">
                <a:latin typeface="Calibri" charset="0"/>
                <a:ea typeface="ＭＳ Ｐゴシック" charset="0"/>
                <a:cs typeface="ＭＳ Ｐゴシック" charset="0"/>
              </a:rPr>
              <a:t>Active – Constructive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dirty="0">
                <a:latin typeface="Calibri" charset="0"/>
                <a:ea typeface="ＭＳ Ｐゴシック" charset="0"/>
                <a:cs typeface="ＭＳ Ｐゴシック" charset="0"/>
              </a:rPr>
              <a:t> responses – They help the partner mentally recreate the emotion</a:t>
            </a: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-- good psychologically</a:t>
            </a: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-- good conversation strategy</a:t>
            </a:r>
          </a:p>
        </p:txBody>
      </p:sp>
      <p:sp>
        <p:nvSpPr>
          <p:cNvPr id="1013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9634422-731B-3447-8DCF-9AEC4A71F882}" type="slidenum">
              <a:rPr lang="en-US" altLang="ja-JP" sz="1200"/>
              <a:pPr eaLnBrk="1" hangingPunct="1"/>
              <a:t>13</a:t>
            </a:fld>
            <a:endParaRPr lang="en-US" altLang="ja-JP" sz="1200" dirty="0"/>
          </a:p>
        </p:txBody>
      </p:sp>
    </p:spTree>
    <p:extLst>
      <p:ext uri="{BB962C8B-B14F-4D97-AF65-F5344CB8AC3E}">
        <p14:creationId xmlns:p14="http://schemas.microsoft.com/office/powerpoint/2010/main" val="1218461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13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dirty="0">
                <a:latin typeface="Calibri" charset="0"/>
                <a:ea typeface="ＭＳ Ｐゴシック" charset="0"/>
                <a:cs typeface="ＭＳ Ｐゴシック" charset="0"/>
              </a:rPr>
              <a:t>Active – Constructive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dirty="0">
                <a:latin typeface="Calibri" charset="0"/>
                <a:ea typeface="ＭＳ Ｐゴシック" charset="0"/>
                <a:cs typeface="ＭＳ Ｐゴシック" charset="0"/>
              </a:rPr>
              <a:t> responses – They help the partner mentally recreate the emotion</a:t>
            </a: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-- good psychologically</a:t>
            </a: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-- good conversation strategy</a:t>
            </a:r>
          </a:p>
        </p:txBody>
      </p:sp>
      <p:sp>
        <p:nvSpPr>
          <p:cNvPr id="1013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9634422-731B-3447-8DCF-9AEC4A71F882}" type="slidenum">
              <a:rPr lang="en-US" altLang="ja-JP" sz="1200"/>
              <a:pPr eaLnBrk="1" hangingPunct="1"/>
              <a:t>14</a:t>
            </a:fld>
            <a:endParaRPr lang="en-US" altLang="ja-JP" sz="1200" dirty="0"/>
          </a:p>
        </p:txBody>
      </p:sp>
    </p:spTree>
    <p:extLst>
      <p:ext uri="{BB962C8B-B14F-4D97-AF65-F5344CB8AC3E}">
        <p14:creationId xmlns:p14="http://schemas.microsoft.com/office/powerpoint/2010/main" val="24488789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013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ja-JP" altLang="en-US" dirty="0"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dirty="0">
                <a:latin typeface="Calibri" charset="0"/>
                <a:ea typeface="ＭＳ Ｐゴシック" charset="0"/>
                <a:cs typeface="ＭＳ Ｐゴシック" charset="0"/>
              </a:rPr>
              <a:t>Active – Constructive</a:t>
            </a:r>
            <a:r>
              <a:rPr lang="ja-JP" altLang="en-US" dirty="0">
                <a:latin typeface="Calibri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dirty="0">
                <a:latin typeface="Calibri" charset="0"/>
                <a:ea typeface="ＭＳ Ｐゴシック" charset="0"/>
                <a:cs typeface="ＭＳ Ｐゴシック" charset="0"/>
              </a:rPr>
              <a:t> responses – They help the partner mentally recreate the emotion</a:t>
            </a: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-- good psychologically</a:t>
            </a: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-- good conversation strategy</a:t>
            </a: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Promotion -  Active constructive – Wow.  Tell me all about it. </a:t>
            </a: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Passive constructive – That’s nice.   </a:t>
            </a: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Passive destructive – That’s nice.  What’s for dinner. </a:t>
            </a: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Active destructive – Oh great.  Now you’re going to be even busier. </a:t>
            </a:r>
          </a:p>
        </p:txBody>
      </p:sp>
      <p:sp>
        <p:nvSpPr>
          <p:cNvPr id="1013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9634422-731B-3447-8DCF-9AEC4A71F882}" type="slidenum">
              <a:rPr lang="en-US" altLang="ja-JP" sz="1200"/>
              <a:pPr eaLnBrk="1" hangingPunct="1"/>
              <a:t>15</a:t>
            </a:fld>
            <a:endParaRPr lang="en-US" altLang="ja-JP" sz="1200" dirty="0"/>
          </a:p>
        </p:txBody>
      </p:sp>
    </p:spTree>
    <p:extLst>
      <p:ext uri="{BB962C8B-B14F-4D97-AF65-F5344CB8AC3E}">
        <p14:creationId xmlns:p14="http://schemas.microsoft.com/office/powerpoint/2010/main" val="3591930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09B8E-9A32-E540-83FA-0491C23CC4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EF0928-458D-5A49-B6AF-3AF4070AF2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B1816-F174-5C4D-87F1-713188488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2A811-E597-8841-BF12-41CF02CD6F2C}" type="datetimeFigureOut">
              <a:rPr lang="en-JP" smtClean="0"/>
              <a:t>2022/03/20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312044-1C25-544C-B07C-25BB5687B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C7C72-0356-7C4A-8EBA-6B40C6F0D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F10D-005E-5843-8F10-043DCF08864A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065345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757D0-0960-6A49-80CB-BE555BC82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8E888E-9557-5742-867A-BA1446F091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048F5B-0EF6-884E-9FBC-595A92B26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2A811-E597-8841-BF12-41CF02CD6F2C}" type="datetimeFigureOut">
              <a:rPr lang="en-JP" smtClean="0"/>
              <a:t>2022/03/20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F74740-1C19-8044-B021-E1BDFC4AE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A985C8-6086-C14B-8E38-893C64942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F10D-005E-5843-8F10-043DCF08864A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290129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A99F0E-AFD7-834B-806C-1C4A8F8798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C1A062-87E6-8E47-91B1-C2C90571B5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D8AF1-6CBF-1242-BD71-2BD97C7F1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2A811-E597-8841-BF12-41CF02CD6F2C}" type="datetimeFigureOut">
              <a:rPr lang="en-JP" smtClean="0"/>
              <a:t>2022/03/20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26F6D-ACAD-F545-B3EA-2CFC70298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2977A-8153-A844-93E4-CFA56A724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F10D-005E-5843-8F10-043DCF08864A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271086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41447-5780-1341-A14D-60DCB11C6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30D8F4-6C04-EB48-905B-04C0BC3183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46E89-117F-CF4C-A013-FA37B7A6A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2A811-E597-8841-BF12-41CF02CD6F2C}" type="datetimeFigureOut">
              <a:rPr lang="en-JP" smtClean="0"/>
              <a:t>2022/03/20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B1B9A-46BF-3448-A868-CF6D0D0DC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E065F4-2C88-3B44-8B15-610EF481C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F10D-005E-5843-8F10-043DCF08864A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557706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C2CFC-DF37-9946-A881-8A8CF448F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29F0C-D411-7E40-AC8F-F42589124B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F8C3F5-758F-064A-8FBA-CFE7B775F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2A811-E597-8841-BF12-41CF02CD6F2C}" type="datetimeFigureOut">
              <a:rPr lang="en-JP" smtClean="0"/>
              <a:t>2022/03/20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37F4A-A0DE-644F-ACA8-7A796D8F7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43C45-9504-7746-A5B4-1D242CF50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F10D-005E-5843-8F10-043DCF08864A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451899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F4819-8881-BE40-AF21-AC23FDD09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22238-BA28-CF4E-AA27-F3EDAD9146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1AE83A-F41A-2244-B4D9-F17BF9EF73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586D38-42EC-224D-8EEF-2D8636AAA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2A811-E597-8841-BF12-41CF02CD6F2C}" type="datetimeFigureOut">
              <a:rPr lang="en-JP" smtClean="0"/>
              <a:t>2022/03/20</a:t>
            </a:fld>
            <a:endParaRPr lang="en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5D1AC6-E763-364A-98CE-9E99D2D52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150DD9-155E-DF48-B347-6CC6C0AB8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F10D-005E-5843-8F10-043DCF08864A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031115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B0382-543E-9A4D-AE92-9B20714F0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A6D097-73D8-184C-823A-F9A94077C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9DDF24-BC8B-624E-9A6D-F8978DE010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5209C7-678A-3441-845F-53AA1001F2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F5B007-D499-AD42-92E8-830D37C07C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FBF28D-1675-E74D-82FA-6889DB332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2A811-E597-8841-BF12-41CF02CD6F2C}" type="datetimeFigureOut">
              <a:rPr lang="en-JP" smtClean="0"/>
              <a:t>2022/03/20</a:t>
            </a:fld>
            <a:endParaRPr lang="en-JP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2E359B-77AC-1749-92C7-EF70FAB84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DBC09F-2311-9044-8DBA-82F772F4D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F10D-005E-5843-8F10-043DCF08864A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938058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22A02-DF0C-9742-BEAF-C2E059792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182A41-5BF5-4D45-91A2-2DE428C42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2A811-E597-8841-BF12-41CF02CD6F2C}" type="datetimeFigureOut">
              <a:rPr lang="en-JP" smtClean="0"/>
              <a:t>2022/03/20</a:t>
            </a:fld>
            <a:endParaRPr lang="en-JP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67AA42-6037-364A-BFE0-ECA873AA0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F72E8B-19D0-144D-B056-C46A93274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F10D-005E-5843-8F10-043DCF08864A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4129563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6EC808-4B57-3E4A-9C98-FD74A97B0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2A811-E597-8841-BF12-41CF02CD6F2C}" type="datetimeFigureOut">
              <a:rPr lang="en-JP" smtClean="0"/>
              <a:t>2022/03/20</a:t>
            </a:fld>
            <a:endParaRPr lang="en-JP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D8210A-9BEB-0140-921C-892AA1E45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26CCA5-2416-A94B-9530-833AE4237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F10D-005E-5843-8F10-043DCF08864A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781313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89AFF-D703-D04D-A205-F53507840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7553E-914C-F143-B55B-D92B435C2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37E667-D0E9-044A-B6BC-2859F35F03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E32EF-C14D-5744-8696-A733BBA34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2A811-E597-8841-BF12-41CF02CD6F2C}" type="datetimeFigureOut">
              <a:rPr lang="en-JP" smtClean="0"/>
              <a:t>2022/03/20</a:t>
            </a:fld>
            <a:endParaRPr lang="en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D0DC4B-1165-7A4C-A19B-25C7834A7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298036-FE03-1F42-87DE-427084A89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F10D-005E-5843-8F10-043DCF08864A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3609765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B3555-69A5-CD43-901F-E036F599E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A849A6-988D-074F-8788-F3082049A3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JP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A1D6C7-547B-0D41-91DD-5FDFB7670B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A091CA-2BC8-BB4E-AB42-34B6F0776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52A811-E597-8841-BF12-41CF02CD6F2C}" type="datetimeFigureOut">
              <a:rPr lang="en-JP" smtClean="0"/>
              <a:t>2022/03/20</a:t>
            </a:fld>
            <a:endParaRPr lang="en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E7AC4A-EE85-674C-83A1-6000DA882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805EC3-7BDB-4549-A70A-92061F167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F10D-005E-5843-8F10-043DCF08864A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727811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9B3328-0339-0043-AE40-C627EFFDA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BDE8A8-76E1-FC40-9378-C584F5A42C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40561B-8858-6942-8C04-37695C6B61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52A811-E597-8841-BF12-41CF02CD6F2C}" type="datetimeFigureOut">
              <a:rPr lang="en-JP" smtClean="0"/>
              <a:t>2022/03/20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DF416-FCB0-9A49-9DFC-F5BD47695D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A868C-D949-5A4E-BF5D-A10EBBE11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CF10D-005E-5843-8F10-043DCF08864A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003399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JP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ltandhappiness.com/new-3-minutes-for-positivity.html" TargetMode="External"/><Relationship Id="rId4" Type="http://schemas.openxmlformats.org/officeDocument/2006/relationships/image" Target="../media/image1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0.png"/><Relationship Id="rId4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824430-0D93-2E4C-A8B0-67325C71334E}"/>
              </a:ext>
            </a:extLst>
          </p:cNvPr>
          <p:cNvSpPr txBox="1"/>
          <p:nvPr/>
        </p:nvSpPr>
        <p:spPr>
          <a:xfrm>
            <a:off x="3408218" y="3218213"/>
            <a:ext cx="829105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JP" sz="9600" b="1" dirty="0">
                <a:solidFill>
                  <a:srgbClr val="C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3 minutes</a:t>
            </a:r>
          </a:p>
          <a:p>
            <a:pPr algn="r"/>
            <a:r>
              <a:rPr lang="en-US" sz="9600" b="1" dirty="0">
                <a:solidFill>
                  <a:srgbClr val="C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f</a:t>
            </a:r>
            <a:r>
              <a:rPr lang="en-JP" sz="9600" b="1" dirty="0">
                <a:solidFill>
                  <a:srgbClr val="C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or positivity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4D1FE0-5F8E-2849-B3F3-AFD1C7895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278" y="439387"/>
            <a:ext cx="4332358" cy="452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140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516B14B-8BF8-7148-A3BC-8185D987BE79}"/>
              </a:ext>
            </a:extLst>
          </p:cNvPr>
          <p:cNvSpPr txBox="1"/>
          <p:nvPr/>
        </p:nvSpPr>
        <p:spPr>
          <a:xfrm>
            <a:off x="814515" y="2308324"/>
            <a:ext cx="11658704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6600" b="1" dirty="0">
                <a:latin typeface="Gill Sans" panose="020B0502020104020203" pitchFamily="34" charset="-79"/>
                <a:cs typeface="Gill Sans" panose="020B0502020104020203" pitchFamily="34" charset="-79"/>
              </a:rPr>
              <a:t>Pairwork </a:t>
            </a:r>
          </a:p>
          <a:p>
            <a:r>
              <a:rPr lang="en-JP" sz="6600" b="1" dirty="0">
                <a:latin typeface="Gill Sans" panose="020B0502020104020203" pitchFamily="34" charset="-79"/>
                <a:cs typeface="Gill Sans" panose="020B0502020104020203" pitchFamily="34" charset="-79"/>
              </a:rPr>
              <a:t>A speaks. 1 minute.</a:t>
            </a:r>
          </a:p>
          <a:p>
            <a:r>
              <a:rPr lang="en-JP" sz="6600" b="1" dirty="0">
                <a:latin typeface="Gill Sans" panose="020B0502020104020203" pitchFamily="34" charset="-79"/>
                <a:cs typeface="Gill Sans" panose="020B0502020104020203" pitchFamily="34" charset="-79"/>
              </a:rPr>
              <a:t>B ask questions. </a:t>
            </a:r>
          </a:p>
          <a:p>
            <a:r>
              <a:rPr lang="en-JP" sz="6600" b="1" dirty="0">
                <a:latin typeface="Gill Sans" panose="020B0502020104020203" pitchFamily="34" charset="-79"/>
                <a:cs typeface="Gill Sans" panose="020B0502020104020203" pitchFamily="34" charset="-79"/>
              </a:rPr>
              <a:t>Check (</a:t>
            </a:r>
            <a:r>
              <a:rPr lang="en-JP" sz="6600" dirty="0">
                <a:solidFill>
                  <a:srgbClr val="FF0000"/>
                </a:solidFill>
                <a:latin typeface="Chalkduster" panose="03050602040202020205" pitchFamily="66" charset="77"/>
                <a:cs typeface="Gill Sans" panose="020B0502020104020203" pitchFamily="34" charset="-79"/>
              </a:rPr>
              <a:t>√</a:t>
            </a:r>
            <a:r>
              <a:rPr lang="en-JP" sz="6600" b="1" dirty="0">
                <a:latin typeface="Gill Sans" panose="020B0502020104020203" pitchFamily="34" charset="-79"/>
                <a:cs typeface="Gill Sans" panose="020B0502020104020203" pitchFamily="34" charset="-79"/>
              </a:rPr>
              <a:t>) question words.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EF2422-1384-5147-A00D-35358855E124}"/>
              </a:ext>
            </a:extLst>
          </p:cNvPr>
          <p:cNvSpPr txBox="1"/>
          <p:nvPr/>
        </p:nvSpPr>
        <p:spPr>
          <a:xfrm>
            <a:off x="814515" y="0"/>
            <a:ext cx="1089336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7200" b="1" dirty="0">
                <a:solidFill>
                  <a:srgbClr val="9411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What is an </a:t>
            </a:r>
            <a:r>
              <a:rPr lang="en-US" sz="7200" b="1" dirty="0">
                <a:solidFill>
                  <a:srgbClr val="9411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e</a:t>
            </a:r>
            <a:r>
              <a:rPr lang="en-JP" sz="7200" b="1" dirty="0">
                <a:solidFill>
                  <a:srgbClr val="9411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xperience </a:t>
            </a:r>
          </a:p>
          <a:p>
            <a:r>
              <a:rPr lang="en-JP" sz="7200" b="1" dirty="0">
                <a:solidFill>
                  <a:srgbClr val="9411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you really enjoyed? </a:t>
            </a:r>
            <a:r>
              <a:rPr lang="en-US" sz="7200" b="1" dirty="0">
                <a:solidFill>
                  <a:srgbClr val="9411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endParaRPr lang="en-JP" sz="7200" b="1" dirty="0">
              <a:solidFill>
                <a:srgbClr val="94110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4" name="1 minute stopwatch.mov" descr="1 minute stopwatch.mov">
            <a:hlinkClick r:id="" action="ppaction://media"/>
            <a:extLst>
              <a:ext uri="{FF2B5EF4-FFF2-40B4-BE49-F238E27FC236}">
                <a16:creationId xmlns:a16="http://schemas.microsoft.com/office/drawing/2014/main" id="{DE985890-3667-424D-978D-A1BFD6521A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42005" y="2119003"/>
            <a:ext cx="2632364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7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21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21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A3BC6B-54B3-314B-80B3-2ADD40DFE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237"/>
            <a:ext cx="6946900" cy="6553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FD90CC-4BA5-4948-9D5B-6E284E814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4977" y="139040"/>
            <a:ext cx="3556000" cy="2933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0C321B-4B37-B94C-AE98-A56C12E787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3926" y="3072740"/>
            <a:ext cx="3977051" cy="357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91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EF2422-1384-5147-A00D-35358855E124}"/>
              </a:ext>
            </a:extLst>
          </p:cNvPr>
          <p:cNvSpPr txBox="1"/>
          <p:nvPr/>
        </p:nvSpPr>
        <p:spPr>
          <a:xfrm>
            <a:off x="389211" y="2732568"/>
            <a:ext cx="109435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7200" b="1" dirty="0">
                <a:latin typeface="Gill Sans" panose="020B0502020104020203" pitchFamily="34" charset="-79"/>
                <a:cs typeface="Gill Sans" panose="020B0502020104020203" pitchFamily="34" charset="-79"/>
              </a:rPr>
              <a:t>How do you feel now? </a:t>
            </a:r>
            <a:r>
              <a:rPr lang="en-US" sz="7200" b="1" dirty="0">
                <a:solidFill>
                  <a:srgbClr val="9452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endParaRPr lang="en-JP" sz="7200" b="1" dirty="0">
              <a:solidFill>
                <a:srgbClr val="94520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B901AE-C940-ED42-9806-DED5A1CC5B35}"/>
              </a:ext>
            </a:extLst>
          </p:cNvPr>
          <p:cNvSpPr txBox="1"/>
          <p:nvPr/>
        </p:nvSpPr>
        <p:spPr>
          <a:xfrm>
            <a:off x="389211" y="4190677"/>
            <a:ext cx="97407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6000" dirty="0">
                <a:solidFill>
                  <a:srgbClr val="941100"/>
                </a:solidFill>
                <a:latin typeface="Chalkduster" panose="03050602040202020205" pitchFamily="66" charset="77"/>
              </a:rPr>
              <a:t>You “re-experienced” </a:t>
            </a:r>
          </a:p>
          <a:p>
            <a:r>
              <a:rPr lang="en-JP" sz="6000" dirty="0">
                <a:solidFill>
                  <a:srgbClr val="941100"/>
                </a:solidFill>
                <a:latin typeface="Chalkduster" panose="03050602040202020205" pitchFamily="66" charset="77"/>
              </a:rPr>
              <a:t>that happy time.</a:t>
            </a:r>
            <a:r>
              <a:rPr lang="en-JP" sz="2800" dirty="0">
                <a:solidFill>
                  <a:srgbClr val="941100"/>
                </a:solidFill>
                <a:latin typeface="Chalkduster" panose="03050602040202020205" pitchFamily="66" charset="77"/>
              </a:rPr>
              <a:t>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C64264-1CBB-0642-8831-0E64E9946A49}"/>
              </a:ext>
            </a:extLst>
          </p:cNvPr>
          <p:cNvSpPr txBox="1"/>
          <p:nvPr/>
        </p:nvSpPr>
        <p:spPr>
          <a:xfrm>
            <a:off x="233916" y="728331"/>
            <a:ext cx="86757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4800" b="1" dirty="0">
                <a:latin typeface="Gill Sans" panose="020B0502020104020203" pitchFamily="34" charset="-79"/>
                <a:cs typeface="Gill Sans" panose="020B0502020104020203" pitchFamily="34" charset="-79"/>
              </a:rPr>
              <a:t>T</a:t>
            </a:r>
            <a:r>
              <a:rPr lang="en-US" sz="4800" b="1" dirty="0">
                <a:latin typeface="Gill Sans" panose="020B0502020104020203" pitchFamily="34" charset="-79"/>
                <a:cs typeface="Gill Sans" panose="020B0502020104020203" pitchFamily="34" charset="-79"/>
              </a:rPr>
              <a:t>h</a:t>
            </a:r>
            <a:r>
              <a:rPr lang="en-JP" sz="4800" b="1" dirty="0">
                <a:latin typeface="Gill Sans" panose="020B0502020104020203" pitchFamily="34" charset="-79"/>
                <a:cs typeface="Gill Sans" panose="020B0502020104020203" pitchFamily="34" charset="-79"/>
              </a:rPr>
              <a:t>e “question words” kept</a:t>
            </a:r>
          </a:p>
          <a:p>
            <a:r>
              <a:rPr lang="en-JP" sz="4800" b="1" dirty="0">
                <a:latin typeface="Gill Sans" panose="020B0502020104020203" pitchFamily="34" charset="-79"/>
                <a:cs typeface="Gill Sans" panose="020B0502020104020203" pitchFamily="34" charset="-79"/>
              </a:rPr>
              <a:t>the conversation going.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0AB29B-8030-E849-B2F3-25305F44E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7300" y="328488"/>
            <a:ext cx="3314700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93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0354" name="Content Placeholder 2"/>
          <p:cNvSpPr>
            <a:spLocks noGrp="1"/>
          </p:cNvSpPr>
          <p:nvPr>
            <p:ph idx="1"/>
          </p:nvPr>
        </p:nvSpPr>
        <p:spPr>
          <a:xfrm>
            <a:off x="8173062" y="3512786"/>
            <a:ext cx="1116012" cy="163671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ja-JP" altLang="en-US" sz="6000" dirty="0">
                <a:latin typeface="Baby Blocks" charset="0"/>
                <a:ea typeface="ＭＳ Ｐゴシック" charset="0"/>
                <a:cs typeface="Baby Blocks" charset="0"/>
              </a:rPr>
              <a:t>’</a:t>
            </a:r>
            <a:endParaRPr lang="en-US" sz="6000" dirty="0">
              <a:latin typeface="Baby Blocks" charset="0"/>
              <a:ea typeface="ＭＳ Ｐゴシック" charset="0"/>
              <a:cs typeface="Baby Blocks" charset="0"/>
            </a:endParaRPr>
          </a:p>
        </p:txBody>
      </p:sp>
      <p:pic>
        <p:nvPicPr>
          <p:cNvPr id="10035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259258"/>
            <a:ext cx="2227263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239" y="331794"/>
            <a:ext cx="2205037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188" y="2694976"/>
            <a:ext cx="264795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363" y="3789986"/>
            <a:ext cx="1395412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82630" y="5509851"/>
            <a:ext cx="571502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800000"/>
                </a:solidFill>
                <a:latin typeface="Gill Sans"/>
                <a:cs typeface="Gill Sans"/>
              </a:rPr>
              <a:t>Language learning:</a:t>
            </a:r>
            <a:r>
              <a:rPr lang="en-US" sz="4400" b="1" dirty="0">
                <a:latin typeface="Gill Sans"/>
                <a:cs typeface="Gill Sans"/>
              </a:rPr>
              <a:t> </a:t>
            </a:r>
          </a:p>
          <a:p>
            <a:r>
              <a:rPr lang="en-US" sz="4400" b="1" dirty="0">
                <a:latin typeface="Gill Sans"/>
                <a:cs typeface="Gill Sans"/>
              </a:rPr>
              <a:t>discourse strategy</a:t>
            </a:r>
          </a:p>
        </p:txBody>
      </p:sp>
    </p:spTree>
    <p:extLst>
      <p:ext uri="{BB962C8B-B14F-4D97-AF65-F5344CB8AC3E}">
        <p14:creationId xmlns:p14="http://schemas.microsoft.com/office/powerpoint/2010/main" val="2017800240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0354" name="Content Placeholder 2"/>
          <p:cNvSpPr>
            <a:spLocks noGrp="1"/>
          </p:cNvSpPr>
          <p:nvPr>
            <p:ph idx="1"/>
          </p:nvPr>
        </p:nvSpPr>
        <p:spPr>
          <a:xfrm>
            <a:off x="8173062" y="3512786"/>
            <a:ext cx="1116012" cy="163671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ja-JP" altLang="en-US" sz="6000" dirty="0">
                <a:latin typeface="Baby Blocks" charset="0"/>
                <a:ea typeface="ＭＳ Ｐゴシック" charset="0"/>
                <a:cs typeface="Baby Blocks" charset="0"/>
              </a:rPr>
              <a:t>’</a:t>
            </a:r>
            <a:endParaRPr lang="en-US" sz="6000" dirty="0">
              <a:latin typeface="Baby Blocks" charset="0"/>
              <a:ea typeface="ＭＳ Ｐゴシック" charset="0"/>
              <a:cs typeface="Baby Blocks" charset="0"/>
            </a:endParaRPr>
          </a:p>
        </p:txBody>
      </p:sp>
      <p:pic>
        <p:nvPicPr>
          <p:cNvPr id="10035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259258"/>
            <a:ext cx="2227263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239" y="331794"/>
            <a:ext cx="2205037" cy="223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188" y="2694976"/>
            <a:ext cx="264795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363" y="3789986"/>
            <a:ext cx="1395412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82630" y="5509851"/>
            <a:ext cx="90853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800000"/>
                </a:solidFill>
                <a:latin typeface="Gill Sans"/>
                <a:cs typeface="Gill Sans"/>
              </a:rPr>
              <a:t>Positive psychology: </a:t>
            </a:r>
          </a:p>
          <a:p>
            <a:r>
              <a:rPr lang="en-US" sz="4400" b="1" dirty="0">
                <a:latin typeface="Gill Sans"/>
                <a:cs typeface="Gill Sans"/>
              </a:rPr>
              <a:t>Active Constructive Response </a:t>
            </a:r>
          </a:p>
        </p:txBody>
      </p:sp>
    </p:spTree>
    <p:extLst>
      <p:ext uri="{BB962C8B-B14F-4D97-AF65-F5344CB8AC3E}">
        <p14:creationId xmlns:p14="http://schemas.microsoft.com/office/powerpoint/2010/main" val="132302704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Content Placeholder 2"/>
          <p:cNvSpPr>
            <a:spLocks noGrp="1"/>
          </p:cNvSpPr>
          <p:nvPr>
            <p:ph idx="1"/>
          </p:nvPr>
        </p:nvSpPr>
        <p:spPr>
          <a:xfrm>
            <a:off x="6598064" y="229089"/>
            <a:ext cx="1116012" cy="163671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ja-JP" altLang="en-US" sz="6000" dirty="0">
                <a:latin typeface="Baby Blocks" charset="0"/>
                <a:ea typeface="ＭＳ Ｐゴシック" charset="0"/>
                <a:cs typeface="Baby Blocks" charset="0"/>
              </a:rPr>
              <a:t>’</a:t>
            </a:r>
            <a:endParaRPr lang="en-US" sz="6000" dirty="0">
              <a:latin typeface="Baby Blocks" charset="0"/>
              <a:ea typeface="ＭＳ Ｐゴシック" charset="0"/>
              <a:cs typeface="Baby Blocks" charset="0"/>
            </a:endParaRPr>
          </a:p>
        </p:txBody>
      </p:sp>
      <p:pic>
        <p:nvPicPr>
          <p:cNvPr id="10035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259258"/>
            <a:ext cx="1044178" cy="103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60640" y="331794"/>
            <a:ext cx="952599" cy="96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610" y="229088"/>
            <a:ext cx="1127455" cy="1095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366" y="554987"/>
            <a:ext cx="800711" cy="802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82630" y="2197366"/>
            <a:ext cx="3500830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800000"/>
                </a:solidFill>
                <a:latin typeface="Gill Sans"/>
                <a:cs typeface="Gill Sans"/>
              </a:rPr>
              <a:t>Active </a:t>
            </a:r>
          </a:p>
          <a:p>
            <a:r>
              <a:rPr lang="en-US" sz="3600" b="1" dirty="0">
                <a:solidFill>
                  <a:srgbClr val="800000"/>
                </a:solidFill>
                <a:latin typeface="Gill Sans"/>
                <a:cs typeface="Gill Sans"/>
              </a:rPr>
              <a:t>Constructive</a:t>
            </a:r>
            <a:r>
              <a:rPr lang="en-US" sz="3600" b="1" dirty="0">
                <a:latin typeface="Gill Sans"/>
                <a:cs typeface="Gill Sans"/>
              </a:rPr>
              <a:t> </a:t>
            </a:r>
          </a:p>
          <a:p>
            <a:r>
              <a:rPr lang="en-US" sz="3600" b="1" dirty="0">
                <a:latin typeface="Chalkduster"/>
                <a:cs typeface="Chalkduster"/>
              </a:rPr>
              <a:t>Wow. Great. </a:t>
            </a:r>
          </a:p>
          <a:p>
            <a:r>
              <a:rPr lang="en-US" sz="3600" b="1" dirty="0">
                <a:latin typeface="Chalkduster"/>
                <a:cs typeface="Chalkduster"/>
              </a:rPr>
              <a:t>Tell me all </a:t>
            </a:r>
          </a:p>
          <a:p>
            <a:r>
              <a:rPr lang="en-US" sz="3600" b="1" dirty="0">
                <a:latin typeface="Chalkduster"/>
                <a:cs typeface="Chalkduster"/>
              </a:rPr>
              <a:t>about it.</a:t>
            </a:r>
            <a:endParaRPr lang="en-US" sz="3600" b="1" dirty="0">
              <a:latin typeface="Gill Sans"/>
              <a:cs typeface="Gill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84481" y="1495161"/>
            <a:ext cx="92168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Gill Sans"/>
                <a:cs typeface="Gill Sans"/>
              </a:rPr>
              <a:t>Your partner got a job promotion.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96250" y="2139960"/>
            <a:ext cx="35008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800000"/>
                </a:solidFill>
                <a:latin typeface="Gill Sans"/>
                <a:cs typeface="Gill Sans"/>
              </a:rPr>
              <a:t>Passive </a:t>
            </a:r>
          </a:p>
          <a:p>
            <a:r>
              <a:rPr lang="en-US" sz="3600" b="1" dirty="0">
                <a:solidFill>
                  <a:srgbClr val="800000"/>
                </a:solidFill>
                <a:latin typeface="Gill Sans"/>
                <a:cs typeface="Gill Sans"/>
              </a:rPr>
              <a:t>Constructive</a:t>
            </a:r>
            <a:r>
              <a:rPr lang="en-US" sz="3600" b="1" dirty="0">
                <a:latin typeface="Gill Sans"/>
                <a:cs typeface="Gill Sans"/>
              </a:rPr>
              <a:t> </a:t>
            </a:r>
          </a:p>
          <a:p>
            <a:r>
              <a:rPr lang="en-US" sz="3600" b="1" dirty="0">
                <a:latin typeface="Chalkduster"/>
                <a:cs typeface="Chalkduster"/>
              </a:rPr>
              <a:t>Wow. Great. </a:t>
            </a:r>
          </a:p>
          <a:p>
            <a:r>
              <a:rPr lang="en-US" sz="3600" b="1" dirty="0">
                <a:latin typeface="Chalkduster"/>
                <a:cs typeface="Chalkduster"/>
              </a:rPr>
              <a:t>That’s nice.</a:t>
            </a:r>
            <a:endParaRPr lang="en-US" sz="3600" b="1" dirty="0">
              <a:latin typeface="Gill Sans"/>
              <a:cs typeface="Gill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1" y="5059689"/>
            <a:ext cx="4980851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800000"/>
                </a:solidFill>
                <a:latin typeface="Gill Sans"/>
                <a:cs typeface="Gill Sans"/>
              </a:rPr>
              <a:t>Passive Destructive</a:t>
            </a:r>
            <a:r>
              <a:rPr lang="en-US" sz="3600" b="1">
                <a:latin typeface="Gill Sans"/>
                <a:cs typeface="Gill Sans"/>
              </a:rPr>
              <a:t> </a:t>
            </a:r>
            <a:endParaRPr lang="en-US" sz="3600" b="1" dirty="0">
              <a:latin typeface="Gill Sans"/>
              <a:cs typeface="Gill Sans"/>
            </a:endParaRPr>
          </a:p>
          <a:p>
            <a:r>
              <a:rPr lang="en-US" sz="3600" b="1" dirty="0">
                <a:latin typeface="Chalkduster"/>
                <a:cs typeface="Chalkduster"/>
              </a:rPr>
              <a:t>That’s nice.  </a:t>
            </a:r>
          </a:p>
          <a:p>
            <a:r>
              <a:rPr lang="en-US" sz="3600" b="1" dirty="0">
                <a:latin typeface="Chalkduster"/>
                <a:cs typeface="Chalkduster"/>
              </a:rPr>
              <a:t>What’s for dinner?</a:t>
            </a:r>
            <a:endParaRPr lang="en-US" sz="3600" b="1" dirty="0">
              <a:latin typeface="Gill Sans"/>
              <a:cs typeface="Gill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96250" y="4505692"/>
            <a:ext cx="48480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800000"/>
                </a:solidFill>
                <a:latin typeface="Gill Sans"/>
                <a:cs typeface="Gill Sans"/>
              </a:rPr>
              <a:t>Active Destructive</a:t>
            </a:r>
            <a:r>
              <a:rPr lang="en-US" sz="3600" b="1" dirty="0">
                <a:latin typeface="Gill Sans"/>
                <a:cs typeface="Gill Sans"/>
              </a:rPr>
              <a:t> </a:t>
            </a:r>
          </a:p>
          <a:p>
            <a:r>
              <a:rPr lang="en-US" sz="3600" b="1" dirty="0">
                <a:latin typeface="Chalkduster"/>
                <a:cs typeface="Chalkduster"/>
              </a:rPr>
              <a:t>Oh. Now you are </a:t>
            </a:r>
          </a:p>
          <a:p>
            <a:r>
              <a:rPr lang="en-US" sz="3600" b="1" dirty="0">
                <a:latin typeface="Chalkduster"/>
                <a:cs typeface="Chalkduster"/>
              </a:rPr>
              <a:t>going to be even </a:t>
            </a:r>
          </a:p>
          <a:p>
            <a:r>
              <a:rPr lang="en-US" sz="3600" b="1" dirty="0">
                <a:latin typeface="Chalkduster"/>
                <a:cs typeface="Chalkduster"/>
              </a:rPr>
              <a:t>busier than now. </a:t>
            </a:r>
          </a:p>
        </p:txBody>
      </p:sp>
    </p:spTree>
    <p:extLst>
      <p:ext uri="{BB962C8B-B14F-4D97-AF65-F5344CB8AC3E}">
        <p14:creationId xmlns:p14="http://schemas.microsoft.com/office/powerpoint/2010/main" val="192032717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0" grpId="0" build="p"/>
      <p:bldP spid="11" grpId="0" build="p"/>
      <p:bldP spid="1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A3BC6B-54B3-314B-80B3-2ADD40DFE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59" y="0"/>
            <a:ext cx="6946900" cy="6553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FD90CC-4BA5-4948-9D5B-6E284E814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4977" y="139040"/>
            <a:ext cx="3556000" cy="2933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0C321B-4B37-B94C-AE98-A56C12E787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3926" y="3072740"/>
            <a:ext cx="3977051" cy="3575697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C9C4FB72-FDC0-FD47-AB7D-D218169BB94B}"/>
              </a:ext>
            </a:extLst>
          </p:cNvPr>
          <p:cNvSpPr/>
          <p:nvPr/>
        </p:nvSpPr>
        <p:spPr>
          <a:xfrm>
            <a:off x="78059" y="6133171"/>
            <a:ext cx="12113941" cy="72482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 dirty="0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B17DE1-BFB8-6F43-AB22-CED8D7BDC290}"/>
              </a:ext>
            </a:extLst>
          </p:cNvPr>
          <p:cNvSpPr txBox="1"/>
          <p:nvPr/>
        </p:nvSpPr>
        <p:spPr>
          <a:xfrm>
            <a:off x="197744" y="6336268"/>
            <a:ext cx="117510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hlinkClick r:id="rId5"/>
              </a:rPr>
              <a:t>https://</a:t>
            </a:r>
            <a:r>
              <a:rPr lang="en-US" sz="3200" dirty="0" err="1">
                <a:hlinkClick r:id="rId5"/>
              </a:rPr>
              <a:t>www.eltandhappiness.com</a:t>
            </a:r>
            <a:r>
              <a:rPr lang="en-US" sz="3200" dirty="0">
                <a:hlinkClick r:id="rId5"/>
              </a:rPr>
              <a:t>/new-3-minutes-for-positivity.html</a:t>
            </a:r>
            <a:endParaRPr lang="en-JP" sz="3200" dirty="0"/>
          </a:p>
        </p:txBody>
      </p:sp>
    </p:spTree>
    <p:extLst>
      <p:ext uri="{BB962C8B-B14F-4D97-AF65-F5344CB8AC3E}">
        <p14:creationId xmlns:p14="http://schemas.microsoft.com/office/powerpoint/2010/main" val="399745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EF2422-1384-5147-A00D-35358855E124}"/>
              </a:ext>
            </a:extLst>
          </p:cNvPr>
          <p:cNvSpPr txBox="1"/>
          <p:nvPr/>
        </p:nvSpPr>
        <p:spPr>
          <a:xfrm>
            <a:off x="389213" y="446567"/>
            <a:ext cx="1141357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7200" b="1" dirty="0">
                <a:latin typeface="Gill Sans" panose="020B0502020104020203" pitchFamily="34" charset="-79"/>
                <a:cs typeface="Gill Sans" panose="020B0502020104020203" pitchFamily="34" charset="-79"/>
              </a:rPr>
              <a:t>Task: </a:t>
            </a:r>
            <a:r>
              <a:rPr lang="en-JP" sz="7200" b="1" dirty="0">
                <a:solidFill>
                  <a:srgbClr val="9411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How many </a:t>
            </a:r>
          </a:p>
          <a:p>
            <a:r>
              <a:rPr lang="en-JP" sz="7200" b="1" dirty="0">
                <a:solidFill>
                  <a:srgbClr val="9411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“Questions words” do </a:t>
            </a:r>
          </a:p>
          <a:p>
            <a:r>
              <a:rPr lang="en-US" sz="7200" b="1" dirty="0">
                <a:solidFill>
                  <a:srgbClr val="9411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y</a:t>
            </a:r>
            <a:r>
              <a:rPr lang="en-JP" sz="7200" b="1" dirty="0">
                <a:solidFill>
                  <a:srgbClr val="9411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ou know?  Write them.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27F3B8-1D45-5040-A02A-8F440D304A95}"/>
              </a:ext>
            </a:extLst>
          </p:cNvPr>
          <p:cNvSpPr txBox="1"/>
          <p:nvPr/>
        </p:nvSpPr>
        <p:spPr>
          <a:xfrm>
            <a:off x="722702" y="4125432"/>
            <a:ext cx="1074659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Chalkduster" panose="03050602040202020205" pitchFamily="66" charset="77"/>
              </a:rPr>
              <a:t>W</a:t>
            </a:r>
            <a:r>
              <a:rPr lang="en-JP" sz="4000" dirty="0">
                <a:latin typeface="Chalkduster" panose="03050602040202020205" pitchFamily="66" charset="77"/>
              </a:rPr>
              <a:t>ho  What  When  Where  Why   How</a:t>
            </a:r>
          </a:p>
          <a:p>
            <a:endParaRPr lang="en-JP" sz="4000" dirty="0">
              <a:latin typeface="Chalkduster" panose="03050602040202020205" pitchFamily="66" charset="77"/>
            </a:endParaRPr>
          </a:p>
          <a:p>
            <a:r>
              <a:rPr lang="en-JP" sz="4000" dirty="0">
                <a:latin typeface="Chalkduster" panose="03050602040202020205" pitchFamily="66" charset="77"/>
              </a:rPr>
              <a:t>Is   Are   Do   Did    Have    Had</a:t>
            </a:r>
          </a:p>
        </p:txBody>
      </p:sp>
    </p:spTree>
    <p:extLst>
      <p:ext uri="{BB962C8B-B14F-4D97-AF65-F5344CB8AC3E}">
        <p14:creationId xmlns:p14="http://schemas.microsoft.com/office/powerpoint/2010/main" val="287809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Content Placeholder 2"/>
          <p:cNvSpPr>
            <a:spLocks noGrp="1"/>
          </p:cNvSpPr>
          <p:nvPr>
            <p:ph idx="1"/>
          </p:nvPr>
        </p:nvSpPr>
        <p:spPr>
          <a:xfrm>
            <a:off x="2895600" y="2590801"/>
            <a:ext cx="7315200" cy="2697163"/>
          </a:xfrm>
        </p:spPr>
        <p:txBody>
          <a:bodyPr/>
          <a:lstStyle/>
          <a:p>
            <a:r>
              <a:rPr lang="en-US"/>
              <a:t>savo</a:t>
            </a:r>
          </a:p>
        </p:txBody>
      </p:sp>
      <p:pic>
        <p:nvPicPr>
          <p:cNvPr id="104451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30400" y="2092325"/>
            <a:ext cx="3606800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2" name="TextBox 4"/>
          <p:cNvSpPr txBox="1">
            <a:spLocks noChangeArrowheads="1"/>
          </p:cNvSpPr>
          <p:nvPr/>
        </p:nvSpPr>
        <p:spPr bwMode="auto">
          <a:xfrm>
            <a:off x="2209800" y="3733801"/>
            <a:ext cx="43434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6600" b="1">
                <a:solidFill>
                  <a:srgbClr val="FFFF00"/>
                </a:solidFill>
                <a:latin typeface="Matura MT Script Capitals" pitchFamily="-108" charset="0"/>
                <a:ea typeface="Matura MT Script Capitals" pitchFamily="-108" charset="0"/>
                <a:cs typeface="Matura MT Script Capitals" pitchFamily="-108" charset="0"/>
              </a:rPr>
              <a:t>savoring</a:t>
            </a:r>
          </a:p>
        </p:txBody>
      </p:sp>
      <p:sp>
        <p:nvSpPr>
          <p:cNvPr id="104453" name="Title 1"/>
          <p:cNvSpPr txBox="1">
            <a:spLocks/>
          </p:cNvSpPr>
          <p:nvPr/>
        </p:nvSpPr>
        <p:spPr bwMode="auto">
          <a:xfrm>
            <a:off x="2209800" y="3733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 eaLnBrk="0" hangingPunct="0"/>
            <a:r>
              <a:rPr lang="en-US" sz="4400">
                <a:latin typeface="Gill Sans" pitchFamily="-108" charset="0"/>
                <a:ea typeface="Gill Sans" pitchFamily="-108" charset="0"/>
                <a:cs typeface="Gill Sans" pitchFamily="-108" charset="0"/>
              </a:rPr>
              <a:t>“to attend to, </a:t>
            </a:r>
          </a:p>
          <a:p>
            <a:pPr algn="r" eaLnBrk="0" hangingPunct="0"/>
            <a:r>
              <a:rPr lang="en-US" sz="4400">
                <a:latin typeface="Gill Sans" pitchFamily="-108" charset="0"/>
                <a:ea typeface="Gill Sans" pitchFamily="-108" charset="0"/>
                <a:cs typeface="Gill Sans" pitchFamily="-108" charset="0"/>
              </a:rPr>
              <a:t>appreciate, </a:t>
            </a:r>
          </a:p>
          <a:p>
            <a:pPr algn="r" eaLnBrk="0" hangingPunct="0"/>
            <a:r>
              <a:rPr lang="en-US" sz="4400">
                <a:latin typeface="Gill Sans" pitchFamily="-108" charset="0"/>
                <a:ea typeface="Gill Sans" pitchFamily="-108" charset="0"/>
                <a:cs typeface="Gill Sans" pitchFamily="-108" charset="0"/>
              </a:rPr>
              <a:t>and enhance </a:t>
            </a:r>
          </a:p>
          <a:p>
            <a:pPr algn="r" eaLnBrk="0" hangingPunct="0"/>
            <a:r>
              <a:rPr lang="en-US" sz="4400">
                <a:latin typeface="Gill Sans" pitchFamily="-108" charset="0"/>
                <a:ea typeface="Gill Sans" pitchFamily="-108" charset="0"/>
                <a:cs typeface="Gill Sans" pitchFamily="-108" charset="0"/>
              </a:rPr>
              <a:t>positive experiences”</a:t>
            </a:r>
          </a:p>
          <a:p>
            <a:pPr algn="r" eaLnBrk="0" hangingPunct="0"/>
            <a:r>
              <a:rPr lang="en-US" sz="3600">
                <a:latin typeface="Gill Sans" pitchFamily="-108" charset="0"/>
                <a:ea typeface="Gill Sans" pitchFamily="-108" charset="0"/>
                <a:cs typeface="Gill Sans" pitchFamily="-108" charset="0"/>
              </a:rPr>
              <a:t>- Bryant &amp; Veroff</a:t>
            </a:r>
          </a:p>
        </p:txBody>
      </p:sp>
      <p:sp>
        <p:nvSpPr>
          <p:cNvPr id="104454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254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42864"/>
            <a:ext cx="12098214" cy="689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0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381000" y="4267200"/>
            <a:ext cx="6400800" cy="175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ja-JP" sz="5600" b="1">
                <a:latin typeface="Gill Sans" charset="0"/>
                <a:ea typeface="ＭＳ Ｐゴシック" charset="-128"/>
                <a:cs typeface="ＭＳ Ｐゴシック" charset="-128"/>
              </a:rPr>
              <a:t>Remember</a:t>
            </a:r>
          </a:p>
          <a:p>
            <a:pPr eaLnBrk="1" hangingPunct="1">
              <a:lnSpc>
                <a:spcPct val="80000"/>
              </a:lnSpc>
            </a:pPr>
            <a:r>
              <a:rPr lang="en-US" altLang="ja-JP" sz="5600" b="1">
                <a:latin typeface="Gill Sans" charset="0"/>
                <a:ea typeface="ＭＳ Ｐゴシック" charset="-128"/>
                <a:cs typeface="ＭＳ Ｐゴシック" charset="-128"/>
              </a:rPr>
              <a:t>good things</a:t>
            </a:r>
            <a:endParaRPr lang="en-US" altLang="ja-JP" sz="2700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44991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8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3962400"/>
            <a:ext cx="6400800" cy="17526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altLang="ja-JP" sz="6000" b="1">
                <a:solidFill>
                  <a:schemeClr val="bg1"/>
                </a:solidFill>
                <a:latin typeface="Gill Sans" charset="0"/>
                <a:ea typeface="ＭＳ Ｐゴシック" charset="-128"/>
                <a:cs typeface="ＭＳ Ｐゴシック" charset="-128"/>
              </a:rPr>
              <a:t>Notice good things</a:t>
            </a:r>
            <a:endParaRPr lang="en-US" altLang="ja-JP" sz="600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113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2209800" y="2286000"/>
            <a:ext cx="7772400" cy="1143000"/>
          </a:xfrm>
        </p:spPr>
        <p:txBody>
          <a:bodyPr/>
          <a:lstStyle/>
          <a:p>
            <a:pPr eaLnBrk="1" hangingPunct="1"/>
            <a:endParaRPr kumimoji="0" lang="ja-JP" alt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1287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05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059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7" name="TextBox 4"/>
          <p:cNvSpPr txBox="1">
            <a:spLocks noChangeArrowheads="1"/>
          </p:cNvSpPr>
          <p:nvPr/>
        </p:nvSpPr>
        <p:spPr bwMode="auto">
          <a:xfrm>
            <a:off x="4191000" y="3276600"/>
            <a:ext cx="59436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6000" b="1">
                <a:solidFill>
                  <a:srgbClr val="FFFF00"/>
                </a:solidFill>
                <a:latin typeface="Gill Sans" pitchFamily="-108" charset="0"/>
              </a:rPr>
              <a:t>Anticipation</a:t>
            </a:r>
            <a:endParaRPr lang="en-US" sz="44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0436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90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902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586538" cy="351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29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32476" y="-152400"/>
            <a:ext cx="6359524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0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32476" y="3495676"/>
            <a:ext cx="6359524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56CAC73C-E420-FB47-B94E-92162706CF1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8524" y="3660410"/>
            <a:ext cx="2825262" cy="3159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39F42A58-88F4-554B-BEF9-3B99CD876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545" y="5388570"/>
            <a:ext cx="4343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  <a:latin typeface="Matura MT Script Capitals" pitchFamily="-108" charset="0"/>
                <a:ea typeface="Matura MT Script Capitals" pitchFamily="-108" charset="0"/>
                <a:cs typeface="Matura MT Script Capitals" pitchFamily="-108" charset="0"/>
              </a:rPr>
              <a:t>savoring</a:t>
            </a:r>
          </a:p>
        </p:txBody>
      </p:sp>
    </p:spTree>
    <p:extLst>
      <p:ext uri="{BB962C8B-B14F-4D97-AF65-F5344CB8AC3E}">
        <p14:creationId xmlns:p14="http://schemas.microsoft.com/office/powerpoint/2010/main" val="1483358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EF2422-1384-5147-A00D-35358855E124}"/>
              </a:ext>
            </a:extLst>
          </p:cNvPr>
          <p:cNvSpPr txBox="1"/>
          <p:nvPr/>
        </p:nvSpPr>
        <p:spPr>
          <a:xfrm>
            <a:off x="814515" y="0"/>
            <a:ext cx="10893367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7200" b="1" dirty="0">
                <a:latin typeface="Gill Sans" panose="020B0502020104020203" pitchFamily="34" charset="-79"/>
                <a:cs typeface="Gill Sans" panose="020B0502020104020203" pitchFamily="34" charset="-79"/>
              </a:rPr>
              <a:t>3-minute pairwork</a:t>
            </a:r>
          </a:p>
          <a:p>
            <a:endParaRPr lang="en-JP" sz="7200" b="1" dirty="0"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r>
              <a:rPr lang="en-JP" sz="7200" b="1" dirty="0">
                <a:latin typeface="Gill Sans" panose="020B0502020104020203" pitchFamily="34" charset="-79"/>
                <a:cs typeface="Gill Sans" panose="020B0502020104020203" pitchFamily="34" charset="-79"/>
              </a:rPr>
              <a:t>Topic: </a:t>
            </a:r>
          </a:p>
          <a:p>
            <a:r>
              <a:rPr lang="en-JP" sz="7200" b="1" dirty="0">
                <a:solidFill>
                  <a:srgbClr val="9411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What is an </a:t>
            </a:r>
            <a:r>
              <a:rPr lang="en-US" sz="7200" b="1" dirty="0">
                <a:solidFill>
                  <a:srgbClr val="9411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e</a:t>
            </a:r>
            <a:r>
              <a:rPr lang="en-JP" sz="7200" b="1" dirty="0">
                <a:solidFill>
                  <a:srgbClr val="9411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xperience </a:t>
            </a:r>
          </a:p>
          <a:p>
            <a:r>
              <a:rPr lang="en-JP" sz="7200" b="1" dirty="0">
                <a:solidFill>
                  <a:srgbClr val="9411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you really enjoyed? </a:t>
            </a:r>
            <a:r>
              <a:rPr lang="en-US" sz="7200" b="1" dirty="0">
                <a:solidFill>
                  <a:srgbClr val="9411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endParaRPr lang="en-JP" sz="7200" b="1" dirty="0">
              <a:solidFill>
                <a:srgbClr val="94110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08434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516B14B-8BF8-7148-A3BC-8185D987BE79}"/>
              </a:ext>
            </a:extLst>
          </p:cNvPr>
          <p:cNvSpPr txBox="1"/>
          <p:nvPr/>
        </p:nvSpPr>
        <p:spPr>
          <a:xfrm>
            <a:off x="3388857" y="2374173"/>
            <a:ext cx="898744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6600" b="1" dirty="0">
                <a:latin typeface="Gill Sans" panose="020B0502020104020203" pitchFamily="34" charset="-79"/>
                <a:cs typeface="Gill Sans" panose="020B0502020104020203" pitchFamily="34" charset="-79"/>
              </a:rPr>
              <a:t>1 minute </a:t>
            </a:r>
          </a:p>
          <a:p>
            <a:r>
              <a:rPr lang="en-JP" sz="8000" b="1" dirty="0">
                <a:latin typeface="Gill Sans" panose="020B0502020104020203" pitchFamily="34" charset="-79"/>
                <a:cs typeface="Gill Sans" panose="020B0502020104020203" pitchFamily="34" charset="-79"/>
              </a:rPr>
              <a:t>Think Time</a:t>
            </a:r>
          </a:p>
          <a:p>
            <a:r>
              <a:rPr lang="en-JP" sz="4400" b="1" dirty="0">
                <a:solidFill>
                  <a:srgbClr val="941100"/>
                </a:solidFill>
                <a:latin typeface="Chalkduster" panose="03050602040202020205" pitchFamily="66" charset="77"/>
                <a:cs typeface="Gill Sans" panose="020B0502020104020203" pitchFamily="34" charset="-79"/>
              </a:rPr>
              <a:t>What do I want to say?</a:t>
            </a:r>
          </a:p>
          <a:p>
            <a:r>
              <a:rPr lang="en-JP" sz="4400" b="1" dirty="0">
                <a:solidFill>
                  <a:srgbClr val="941100"/>
                </a:solidFill>
                <a:latin typeface="Chalkduster" panose="03050602040202020205" pitchFamily="66" charset="77"/>
                <a:cs typeface="Gill Sans" panose="020B0502020104020203" pitchFamily="34" charset="-79"/>
              </a:rPr>
              <a:t>How will I say it?</a:t>
            </a:r>
            <a:r>
              <a:rPr lang="en-JP" sz="8000" b="1" dirty="0">
                <a:solidFill>
                  <a:srgbClr val="941100"/>
                </a:solidFill>
                <a:latin typeface="Chalkduster" panose="03050602040202020205" pitchFamily="66" charset="77"/>
                <a:cs typeface="Gill Sans" panose="020B0502020104020203" pitchFamily="34" charset="-79"/>
              </a:rPr>
              <a:t> </a:t>
            </a:r>
          </a:p>
          <a:p>
            <a:endParaRPr lang="en-JP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EF2422-1384-5147-A00D-35358855E124}"/>
              </a:ext>
            </a:extLst>
          </p:cNvPr>
          <p:cNvSpPr txBox="1"/>
          <p:nvPr/>
        </p:nvSpPr>
        <p:spPr>
          <a:xfrm>
            <a:off x="814515" y="0"/>
            <a:ext cx="1089336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7200" b="1" dirty="0">
                <a:solidFill>
                  <a:srgbClr val="9411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What is an </a:t>
            </a:r>
            <a:r>
              <a:rPr lang="en-US" sz="7200" b="1" dirty="0">
                <a:solidFill>
                  <a:srgbClr val="9411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e</a:t>
            </a:r>
            <a:r>
              <a:rPr lang="en-JP" sz="7200" b="1" dirty="0">
                <a:solidFill>
                  <a:srgbClr val="9411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xperience </a:t>
            </a:r>
          </a:p>
          <a:p>
            <a:r>
              <a:rPr lang="en-JP" sz="7200" b="1" dirty="0">
                <a:solidFill>
                  <a:srgbClr val="9411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you really enjoyed? </a:t>
            </a:r>
            <a:r>
              <a:rPr lang="en-US" sz="7200" b="1" dirty="0">
                <a:solidFill>
                  <a:srgbClr val="9411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endParaRPr lang="en-JP" sz="7200" b="1" dirty="0">
              <a:solidFill>
                <a:srgbClr val="941100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E17E8B-786A-9348-8CDD-E7931636A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08323"/>
            <a:ext cx="3040912" cy="4590165"/>
          </a:xfrm>
          <a:prstGeom prst="rect">
            <a:avLst/>
          </a:prstGeom>
        </p:spPr>
      </p:pic>
      <p:pic>
        <p:nvPicPr>
          <p:cNvPr id="5" name="1 minute stopwatch.mov" descr="1 minute stopwatch.mov">
            <a:hlinkClick r:id="" action="ppaction://media"/>
            <a:extLst>
              <a:ext uri="{FF2B5EF4-FFF2-40B4-BE49-F238E27FC236}">
                <a16:creationId xmlns:a16="http://schemas.microsoft.com/office/drawing/2014/main" id="{3AE5384B-4EF2-7A44-8AF3-31A5AC0306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53030" y="5423449"/>
            <a:ext cx="2838970" cy="154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9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21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21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380</Words>
  <Application>Microsoft Macintosh PowerPoint</Application>
  <PresentationFormat>Widescreen</PresentationFormat>
  <Paragraphs>90</Paragraphs>
  <Slides>16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Baby Blocks</vt:lpstr>
      <vt:lpstr>Calibri</vt:lpstr>
      <vt:lpstr>Calibri Light</vt:lpstr>
      <vt:lpstr>Chalkduster</vt:lpstr>
      <vt:lpstr>Gill Sans</vt:lpstr>
      <vt:lpstr>Matura MT Script Capitals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 marc</dc:creator>
  <cp:lastModifiedBy>h marc</cp:lastModifiedBy>
  <cp:revision>2</cp:revision>
  <dcterms:created xsi:type="dcterms:W3CDTF">2022-03-19T23:47:28Z</dcterms:created>
  <dcterms:modified xsi:type="dcterms:W3CDTF">2022-03-20T00:04:57Z</dcterms:modified>
</cp:coreProperties>
</file>