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unknown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375" r:id="rId2"/>
    <p:sldId id="416" r:id="rId3"/>
    <p:sldId id="381" r:id="rId4"/>
    <p:sldId id="382" r:id="rId5"/>
    <p:sldId id="519" r:id="rId6"/>
    <p:sldId id="425" r:id="rId7"/>
    <p:sldId id="372" r:id="rId8"/>
    <p:sldId id="521" r:id="rId9"/>
    <p:sldId id="278" r:id="rId10"/>
    <p:sldId id="279" r:id="rId11"/>
    <p:sldId id="280" r:id="rId12"/>
    <p:sldId id="281" r:id="rId13"/>
    <p:sldId id="28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25" r:id="rId30"/>
    <p:sldId id="370" r:id="rId31"/>
    <p:sldId id="319" r:id="rId32"/>
    <p:sldId id="320" r:id="rId33"/>
    <p:sldId id="321" r:id="rId34"/>
    <p:sldId id="322" r:id="rId35"/>
    <p:sldId id="336" r:id="rId36"/>
    <p:sldId id="436" r:id="rId37"/>
    <p:sldId id="342" r:id="rId38"/>
    <p:sldId id="518" r:id="rId39"/>
    <p:sldId id="344" r:id="rId40"/>
    <p:sldId id="345" r:id="rId41"/>
    <p:sldId id="346" r:id="rId42"/>
    <p:sldId id="404" r:id="rId43"/>
    <p:sldId id="364" r:id="rId44"/>
    <p:sldId id="368" r:id="rId45"/>
    <p:sldId id="329" r:id="rId46"/>
    <p:sldId id="330" r:id="rId47"/>
    <p:sldId id="331" r:id="rId48"/>
    <p:sldId id="333" r:id="rId49"/>
    <p:sldId id="337" r:id="rId50"/>
    <p:sldId id="338" r:id="rId51"/>
    <p:sldId id="506" r:id="rId52"/>
    <p:sldId id="339" r:id="rId53"/>
    <p:sldId id="340" r:id="rId54"/>
    <p:sldId id="341" r:id="rId55"/>
    <p:sldId id="522" r:id="rId56"/>
    <p:sldId id="520" r:id="rId5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08" charset="0"/>
        <a:ea typeface="ＭＳ Ｐゴシック" pitchFamily="-108" charset="-128"/>
        <a:cs typeface="ＭＳ Ｐゴシック" pitchFamily="-108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 varScale="1">
        <p:scale>
          <a:sx n="78" d="100"/>
          <a:sy n="78" d="100"/>
        </p:scale>
        <p:origin x="-5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52"/>
    </p:cViewPr>
  </p:sorterViewPr>
  <p:notesViewPr>
    <p:cSldViewPr snapToObjects="1">
      <p:cViewPr varScale="1">
        <p:scale>
          <a:sx n="71" d="100"/>
          <a:sy n="71" d="100"/>
        </p:scale>
        <p:origin x="-263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3BD9ED5-36A5-F243-BDB9-59D349F15B6C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BADBF0A-CD62-D649-96D7-CF3086BBEB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899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Excited, delighted.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Who are you?   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-10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Positive psychology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F48676-319D-E34E-83EA-57993B2E1CB1}" type="slidenum">
              <a:rPr lang="en-US" smtClean="0"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Tipping point: point of tranformation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Metaphor? (Gladwell) No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Easiest example: Water. Ice: 0 degrees celcius: melts</a:t>
            </a:r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F29F833-A40C-344D-BC9F-C56FFA3716E3}" type="slidenum">
              <a:rPr lang="en-US" smtClean="0"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Point at which things move from being rare, unusual, to occurring frequently,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Point of critical mass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When we get our lives to a point of 3 positive experience for each negative, great positive emotion, creativity, etc.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(Fredrickson avoies the word “happiness” – can’t quantify it.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 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0CAB187-1DB0-3C47-9FE0-EE7759BA7334}" type="slidenum">
              <a:rPr lang="en-US" smtClean="0"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Related to flow</a:t>
            </a:r>
          </a:p>
          <a:p>
            <a:r>
              <a:rPr lang="en-US" smtClean="0"/>
              <a:t>So interested that suddenly 5 hours went by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77A653-7DEB-6748-9728-38FD477FFC70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Jpz Ss – negative</a:t>
            </a:r>
          </a:p>
          <a:p>
            <a:r>
              <a:rPr lang="en-US" smtClean="0"/>
              <a:t>Not if done right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258022-46CF-6742-8BDA-385262B129E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pitchFamily="-108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E39BA6C-2B53-9741-982B-286DA87224D6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Romantic. Family. Caring about friends.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03AA1AC8-DBBD-5D49-8B29-5241C2239D3B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Notice: Just thinking of those topics – you mentally reexperience the event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E93F2D-776D-3642-ABB5-6EBAAC1050E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2F92BA-FEE3-7A4E-83E2-C4BD024649C8}" type="slidenum">
              <a:rPr lang="en-US" smtClean="0">
                <a:latin typeface="Geneva" pitchFamily="-108" charset="0"/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mtClean="0">
              <a:latin typeface="Geneva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tx2"/>
                </a:solidFill>
                <a:latin typeface="Marker Felt" pitchFamily="-108" charset="0"/>
              </a:rPr>
              <a:t>Engaging activities. Engagement can lead to flow.   Involvement, investment.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smtClean="0"/>
              <a:t>Storm &amp; Tecott  2005) in Willis in Sousa, 2010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tx2"/>
                </a:solidFill>
                <a:latin typeface="Marker Felt" pitchFamily="-108" charset="0"/>
              </a:rPr>
              <a:t>	</a:t>
            </a:r>
            <a:endParaRPr lang="en-US" sz="1000" smtClean="0">
              <a:solidFill>
                <a:srgbClr val="1437FF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smtClean="0">
              <a:latin typeface="Geneva" pitchFamily="-10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D2F92BA-FEE3-7A4E-83E2-C4BD024649C8}" type="slidenum">
              <a:rPr lang="en-US" smtClean="0">
                <a:latin typeface="Geneva" pitchFamily="-108" charset="0"/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mtClean="0">
              <a:latin typeface="Geneva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96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2" eaLnBrk="1" hangingPunct="1">
              <a:lnSpc>
                <a:spcPct val="90000"/>
              </a:lnSpc>
            </a:pPr>
            <a:r>
              <a:rPr lang="en-US" sz="2800" smtClean="0">
                <a:solidFill>
                  <a:schemeClr val="tx2"/>
                </a:solidFill>
                <a:latin typeface="Marker Felt" pitchFamily="-108" charset="0"/>
              </a:rPr>
              <a:t>Dopamine --- </a:t>
            </a:r>
          </a:p>
          <a:p>
            <a:pPr lvl="2" eaLnBrk="1" hangingPunct="1">
              <a:lnSpc>
                <a:spcPct val="90000"/>
              </a:lnSpc>
            </a:pPr>
            <a:endParaRPr lang="en-US" sz="2800" dirty="0" smtClean="0">
              <a:solidFill>
                <a:schemeClr val="tx2"/>
              </a:solidFill>
              <a:latin typeface="Marker Felt" pitchFamily="-108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tx2"/>
                </a:solidFill>
                <a:latin typeface="Marker Felt" pitchFamily="-108" charset="0"/>
              </a:rPr>
              <a:t>Engaging activities. Engagement can lead to flow.   Involvement, investment.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/>
              <a:t>Storm &amp; </a:t>
            </a:r>
            <a:r>
              <a:rPr lang="en-US" sz="2800" dirty="0" err="1" smtClean="0"/>
              <a:t>Tecott</a:t>
            </a:r>
            <a:r>
              <a:rPr lang="en-US" sz="2800" dirty="0" smtClean="0"/>
              <a:t>  2005) in Willis in Sousa, 2010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800" dirty="0" smtClean="0">
                <a:solidFill>
                  <a:schemeClr val="tx2"/>
                </a:solidFill>
                <a:latin typeface="Marker Felt" pitchFamily="-108" charset="0"/>
              </a:rPr>
              <a:t>	</a:t>
            </a:r>
            <a:endParaRPr lang="en-US" sz="1000" dirty="0" smtClean="0">
              <a:solidFill>
                <a:srgbClr val="1437FF"/>
              </a:solidFill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Geneva" pitchFamily="-10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Fred Bryant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B76A25-D31D-F240-A2AC-0F40F0C98E3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Happier, </a:t>
            </a:r>
          </a:p>
          <a:p>
            <a:r>
              <a:rPr lang="en-US" dirty="0" smtClean="0"/>
              <a:t>Less depression</a:t>
            </a:r>
          </a:p>
          <a:p>
            <a:r>
              <a:rPr lang="en-US" dirty="0" smtClean="0"/>
              <a:t>People tend to keep doing the noticing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DBF0A-CD62-D649-96D7-CF3086BBEB1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E7CD9B20-21E0-054F-90D0-401F8B0806ED}" type="slidenum">
              <a:rPr lang="en-US" smtClean="0"/>
              <a:pPr>
                <a:defRPr/>
              </a:pPr>
              <a:t>32</a:t>
            </a:fld>
            <a:endParaRPr lang="en-US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Count your blessings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C6F21B36-5EB4-1742-A3CF-357223FC4CB7}" type="slidenum">
              <a:rPr lang="en-US" smtClean="0"/>
              <a:pPr>
                <a:defRPr/>
              </a:pPr>
              <a:t>33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In the present –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mindfulness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There have been fascinating studies at the U of Wisconsin- Madison. Hooking up Buddhist Monks to fMRI’s – yeah, their brains really are operating differently.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D4FF27-E1C5-C04F-84AB-033A7817759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Did a lot of walking meditation- </a:t>
            </a:r>
          </a:p>
          <a:p>
            <a:r>
              <a:rPr lang="en-US" smtClean="0"/>
              <a:t>Can’t do with students (no language). Not into it – boring. </a:t>
            </a:r>
          </a:p>
          <a:p>
            <a:r>
              <a:rPr lang="en-US" smtClean="0"/>
              <a:t>How can I get them “into the moment).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4A2CD7-9D31-964B-ABAE-3B0486338D88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Wellbeing 2.0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E0B70-42AF-FD48-AA5E-593EEE38B500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39BEA-1A2D-E14F-A80B-545345F7B603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Excited, delighted.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Who are you?   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-10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Positive psychology</a:t>
            </a: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6611727-91C1-5149-88AC-0F32CD2877D9}" type="slidenum">
              <a:rPr lang="en-US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mtClean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Related sessions, dozens of times,  6-7 countries/cultures: </a:t>
            </a:r>
          </a:p>
          <a:p>
            <a:r>
              <a:rPr lang="en-US" smtClean="0"/>
              <a:t>But…. I don’t have time.</a:t>
            </a:r>
          </a:p>
          <a:p>
            <a:r>
              <a:rPr lang="en-US" smtClean="0"/>
              <a:t>	Or I have to teach the curriculum</a:t>
            </a:r>
          </a:p>
          <a:p>
            <a:r>
              <a:rPr lang="en-US" smtClean="0"/>
              <a:t>	Or But, I have to teach the required textbook</a:t>
            </a:r>
          </a:p>
          <a:p>
            <a:r>
              <a:rPr lang="en-US" smtClean="0"/>
              <a:t>(and happiness is not Ministry of Education approved)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-108" charset="0"/>
            </a:endParaRPr>
          </a:p>
        </p:txBody>
      </p:sp>
      <p:sp>
        <p:nvSpPr>
          <p:cNvPr id="172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BC7EEF4-8C9C-9147-B234-E51E7E7EB447}" type="slidenum">
              <a:rPr lang="en-US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mtClean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Excited, delighted. 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Who are you?    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-10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Positive psychology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0CDC8A-6836-714C-9293-9A7B1501F29E}" type="slidenum">
              <a:rPr lang="en-US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mtClean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B4FC16A-9EFA-4840-B0FE-F200AF0B24C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Happiness activities</a:t>
            </a:r>
            <a:r>
              <a:rPr lang="en-US" baseline="0" dirty="0" smtClean="0"/>
              <a:t> –</a:t>
            </a:r>
          </a:p>
          <a:p>
            <a:r>
              <a:rPr lang="en-US" baseline="0" dirty="0" smtClean="0"/>
              <a:t>Easy to do in the classroom</a:t>
            </a:r>
          </a:p>
          <a:p>
            <a:r>
              <a:rPr lang="en-US" baseline="0" dirty="0" smtClean="0"/>
              <a:t>Easy to connect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DBF0A-CD62-D649-96D7-CF3086BBEB1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-108" charset="0"/>
              </a:rPr>
              <a:t>With</a:t>
            </a:r>
            <a:r>
              <a:rPr lang="en-US" baseline="0" dirty="0" smtClean="0">
                <a:latin typeface="Arial" pitchFamily="-108" charset="0"/>
              </a:rPr>
              <a:t> all love and respect. 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Arial" pitchFamily="-108" charset="0"/>
              </a:rPr>
              <a:t>We will always love you. </a:t>
            </a: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Arial" pitchFamily="-108" charset="0"/>
            </a:endParaRP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0CDC8A-6836-714C-9293-9A7B1501F29E}" type="slidenum">
              <a:rPr lang="en-US" smtClean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mtClean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Hit 3 times – 1</a:t>
            </a:r>
            <a:r>
              <a:rPr lang="en-US" baseline="30000" smtClean="0"/>
              <a:t>st</a:t>
            </a:r>
            <a:r>
              <a:rPr lang="en-US" smtClean="0"/>
              <a:t> 1974.  Tal  young, living in Israel. Not much of a country music scene. Country and WestBank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C&amp;W more points SUBJECTIVE</a:t>
            </a:r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777727A6-133D-BD48-95F6-3C711C3F7A67}" type="slidenum">
              <a:rPr lang="en-US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Ode to Joy, from Beethoven’s 9</a:t>
            </a:r>
            <a:r>
              <a:rPr lang="en-US" baseline="30000" smtClean="0"/>
              <a:t>th</a:t>
            </a: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Herbert von Karajan  Berlin Philharmonic </a:t>
            </a:r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B4096AE7-0FF6-0846-BDE0-6F0949C50F77}" type="slidenum">
              <a:rPr lang="en-US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B374ED-C7E0-A34F-ACC2-5A3CC97F92E5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339BEA-1A2D-E14F-A80B-545345F7B603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Next, how to introduce those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8 ideas into the elt classroom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You don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t have to remember. Download</a:t>
            </a:r>
          </a:p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A698E64-FAB0-3F4E-A315-45BB4ED614C8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Wellbeing 2.0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E0B70-42AF-FD48-AA5E-593EEE38B500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ea typeface="ＭＳ Ｐゴシック" charset="-128"/>
                <a:cs typeface="ＭＳ Ｐゴシック" charset="-128"/>
              </a:rPr>
              <a:t>Engagement – getting student, not just studying English, but really involved. Really USING English. 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EE51B50-A337-5540-8417-9C381889E76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Wellbeing 2.0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E0B70-42AF-FD48-AA5E-593EEE38B500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-108" charset="0"/>
              </a:rPr>
              <a:t>Dr. Barbara Fredrickson,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-108" charset="0"/>
              </a:rPr>
              <a:t>Runs the  </a:t>
            </a:r>
            <a:r>
              <a:rPr lang="en-US" dirty="0" err="1" smtClean="0">
                <a:latin typeface="Arial" pitchFamily="-108" charset="0"/>
              </a:rPr>
              <a:t>Univ</a:t>
            </a:r>
            <a:r>
              <a:rPr lang="en-US" dirty="0" smtClean="0">
                <a:latin typeface="Arial" pitchFamily="-108" charset="0"/>
              </a:rPr>
              <a:t> North Carolina Chapel Hill- Runs </a:t>
            </a:r>
            <a:r>
              <a:rPr lang="en-US" dirty="0" err="1" smtClean="0">
                <a:latin typeface="Arial" pitchFamily="-108" charset="0"/>
              </a:rPr>
              <a:t>the”Positive</a:t>
            </a:r>
            <a:r>
              <a:rPr lang="en-US" dirty="0" smtClean="0">
                <a:latin typeface="Arial" pitchFamily="-108" charset="0"/>
              </a:rPr>
              <a:t> Emotions and Psychotherapy Lab”.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-108" charset="0"/>
              </a:rPr>
              <a:t>Makes is clear – science, not pop-psych, touchy-feely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-108" charset="0"/>
              </a:rPr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Arial" pitchFamily="-108" charset="0"/>
              </a:rPr>
              <a:t>Has been studying positive emotions --  </a:t>
            </a:r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DE0611-4230-E14D-BC4A-3A03055978F4}" type="slidenum">
              <a:rPr lang="en-US" smtClean="0"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A math equation!   Called the Losada ratio (after Brazilian Marcel Losada who turned Fredricksen’s Broaden and Build theory into a mathematical model</a:t>
            </a:r>
          </a:p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-108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Tipping point: point of transition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>
                <a:latin typeface="Arial" pitchFamily="-108" charset="0"/>
              </a:rPr>
              <a:t>Critical mass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7D503B-A18E-1640-8305-D3CEE96B0392}" type="slidenum">
              <a:rPr lang="en-US" smtClean="0">
                <a:ea typeface="ＭＳ Ｐゴシック" pitchFamily="-108" charset="-128"/>
                <a:cs typeface="ＭＳ Ｐゴシック" pitchFamily="-108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mtClean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9DBFDE-59AE-9A45-BBDD-B347FC4D561A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0AD77-94BD-C348-B1D1-2CF49B111A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7317A-B7F2-ED4C-914F-F53354019C90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B6882-A1F5-2745-B5CB-1CBB6DE9DF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D2593-1908-F14B-9A0C-C2D25B8BFE5C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FFDB3-2F2A-754A-8102-B71B3DEFCC0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EC440-DE36-6B4C-8B66-C41A76FF68E5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6785F-8F54-FC44-B986-04F3FAA36F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9A2D0A-1018-A346-9535-BB59A3D75C23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E806E-C57B-4843-819A-82ADE58D4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FACCF-1E22-3F49-AFF2-52537166FDC6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CB36D3-CF22-5746-9D3E-49D4A7F852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0C31A-F6CE-9045-82B2-1F1079225EB7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9456A-446C-4C48-AC7C-01867A1262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543C1-1809-D449-966B-DDB69E74E414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67371-50A9-DA4A-8268-1AF92A563F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61AFB-991D-0A43-B3C3-91D3A0A20AA0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1D21F-9259-B641-A5CB-FE579511DA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69C6E-8670-2743-BA03-1454F927ACBB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0D4E3-CC38-1749-A66C-1717911C97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E7FDC-10F8-7840-AA63-BE782678A2C5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2C8B7-2E5A-CD47-9FC0-9B586392EE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64A1044-9BFC-AC43-8C49-C6E882C05127}" type="datetime1">
              <a:rPr lang="en-US"/>
              <a:pPr>
                <a:defRPr/>
              </a:pPr>
              <a:t>10/3/12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0286E2B-723A-D744-82C5-0B6A773677E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8" charset="0"/>
          <a:ea typeface="ＭＳ Ｐゴシック" pitchFamily="-108" charset="-128"/>
          <a:cs typeface="ＭＳ Ｐゴシック" pitchFamily="-108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Char char="•"/>
        <a:defRPr sz="3200" kern="1200">
          <a:solidFill>
            <a:schemeClr val="tx1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Char char="–"/>
        <a:defRPr sz="28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Char char="•"/>
        <a:defRPr sz="24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Char char="–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08" charset="0"/>
        <a:buChar char="»"/>
        <a:defRPr sz="2000" kern="1200">
          <a:solidFill>
            <a:schemeClr val="tx1"/>
          </a:solidFill>
          <a:latin typeface="+mn-lt"/>
          <a:ea typeface="ＭＳ Ｐゴシック" pitchFamily="-108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4" Type="http://schemas.openxmlformats.org/officeDocument/2006/relationships/audio" Target="../media/media1.mp3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1.xml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1" Type="http://schemas.microsoft.com/office/2007/relationships/media" Target="file://localhost/Users/helgesenmarc/Desktop/happiness%20fall%202011/Happiness%202.0/Glad%20You're%20Here.mp3" TargetMode="External"/><Relationship Id="rId2" Type="http://schemas.openxmlformats.org/officeDocument/2006/relationships/audio" Target="file://localhost/Users/helgesenmarc/Desktop/happiness%20fall%202011/Happiness%202.0/Glad%20You're%20Here.mp3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microsoft.com/office/2007/relationships/media" Target="file://localhost/Users/helgesenmarc/Desktop/happiness%20fall%202011/Happiness%202.0/babygiggle.mov" TargetMode="External"/><Relationship Id="rId2" Type="http://schemas.openxmlformats.org/officeDocument/2006/relationships/video" Target="file://localhost/Users/helgesenmarc/Desktop/happiness%20fall%202011/Happiness%202.0/babygiggle.mov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5" Type="http://schemas.openxmlformats.org/officeDocument/2006/relationships/image" Target="../media/image1.png"/><Relationship Id="rId1" Type="http://schemas.microsoft.com/office/2007/relationships/media" Target="file://localhost/Users/helgesenmarc/Desktop/happiness%20fall%202011/Happiness%202.0/02%20Taoist%20Meditation.mp3" TargetMode="External"/><Relationship Id="rId2" Type="http://schemas.openxmlformats.org/officeDocument/2006/relationships/audio" Target="file://localhost/Users/helgesenmarc/Desktop/happiness%20fall%202011/Happiness%202.0/02%20Taoist%20Meditation.mp3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5" Type="http://schemas.openxmlformats.org/officeDocument/2006/relationships/image" Target="../media/image1.png"/><Relationship Id="rId1" Type="http://schemas.microsoft.com/office/2007/relationships/media" Target="02%25252525252525252525252525252525252525252525252525252525252525252525252520Taoist%25252525252525252525252525252525252525252525252525252525252525252525252520Meditation.mp3" TargetMode="External"/><Relationship Id="rId2" Type="http://schemas.openxmlformats.org/officeDocument/2006/relationships/audio" Target="02%25252525252525252525252525252525252525252525252525252525252525252525252520Taoist%25252525252525252525252525252525252525252525252525252525252525252525252520Meditation.mp3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8.xml"/><Relationship Id="rId5" Type="http://schemas.openxmlformats.org/officeDocument/2006/relationships/image" Target="../media/image51.png"/><Relationship Id="rId6" Type="http://schemas.openxmlformats.org/officeDocument/2006/relationships/image" Target="../media/image1.png"/><Relationship Id="rId1" Type="http://schemas.microsoft.com/office/2007/relationships/media" Target="05%252525252525252525252525252525252525252525252525252525252525252525252525252525252520Glad%252525252525252525252525252525252525252525252525252525252525252525252525252525252520You're%252525252525252525252525252525252525252525252525252525252525252525252525252525252520Here.mp3" TargetMode="External"/><Relationship Id="rId2" Type="http://schemas.openxmlformats.org/officeDocument/2006/relationships/audio" Target="05%252525252525252525252525252525252525252525252525252525252525252525252525252525252520Glad%252525252525252525252525252525252525252525252525252525252525252525252525252525252520You're%252525252525252525252525252525252525252525252525252525252525252525252525252525252520Here.mp3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57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58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microsoft.com/office/2007/relationships/media" Target="../media/media2.mov"/><Relationship Id="rId6" Type="http://schemas.openxmlformats.org/officeDocument/2006/relationships/video" Target="../media/media2.mov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3.xml"/><Relationship Id="rId9" Type="http://schemas.openxmlformats.org/officeDocument/2006/relationships/image" Target="../media/image59.png"/><Relationship Id="rId10" Type="http://schemas.openxmlformats.org/officeDocument/2006/relationships/image" Target="../media/image60.png"/><Relationship Id="rId11" Type="http://schemas.openxmlformats.org/officeDocument/2006/relationships/image" Target="../media/image61.png"/><Relationship Id="rId1" Type="http://schemas.microsoft.com/office/2007/relationships/media" Target="file://localhost/Users/helgesenmarc/Documents/presentation%20related/happiness/science%20of%20happiness%20(big)/ELT&amp;happiness2010/ELT&amp;happinessSendaiNEW/Beethoven%209th%20Karajan.mov" TargetMode="External"/><Relationship Id="rId2" Type="http://schemas.openxmlformats.org/officeDocument/2006/relationships/video" Target="file://localhost/Users/helgesenmarc/Documents/presentation%20related/happiness/science%20of%20happiness%20(big)/ELT&amp;happiness2010/ELT&amp;happinessSendaiNEW/Beethoven%209th%20Karajan.mov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/>
              <a:t>bef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0" y="27384"/>
            <a:ext cx="9180512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S</a:t>
            </a:r>
            <a:endParaRPr lang="en-US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108" charset="0"/>
            </a:endParaRP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108" charset="0"/>
            </a:endParaRPr>
          </a:p>
        </p:txBody>
      </p:sp>
      <p:sp>
        <p:nvSpPr>
          <p:cNvPr id="15367" name="TextBox 14"/>
          <p:cNvSpPr txBox="1">
            <a:spLocks noChangeArrowheads="1"/>
          </p:cNvSpPr>
          <p:nvPr/>
        </p:nvSpPr>
        <p:spPr bwMode="auto">
          <a:xfrm>
            <a:off x="304800" y="400050"/>
            <a:ext cx="87439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Happiness 2.0</a:t>
            </a:r>
            <a:endParaRPr lang="en-US" sz="6600" dirty="0">
              <a:solidFill>
                <a:schemeClr val="bg1"/>
              </a:solidFill>
              <a:latin typeface="Gill Sans" pitchFamily="-108" charset="0"/>
              <a:ea typeface="Calibri" pitchFamily="-108" charset="0"/>
              <a:cs typeface="Calibri" pitchFamily="-108" charset="0"/>
            </a:endParaRP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4716016" y="5538788"/>
            <a:ext cx="433273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Marc Helgesen</a:t>
            </a:r>
            <a:endParaRPr lang="en-US" sz="2800" dirty="0" smtClean="0">
              <a:solidFill>
                <a:schemeClr val="bg1"/>
              </a:solidFill>
              <a:latin typeface="Gill Sans"/>
              <a:cs typeface="Gill Sans"/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MICELT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  <a:latin typeface="Gill Sans"/>
                <a:cs typeface="Gill Sans"/>
              </a:rPr>
              <a:t>October 2012</a:t>
            </a:r>
            <a:r>
              <a:rPr lang="en-US" sz="1600" dirty="0" smtClean="0">
                <a:solidFill>
                  <a:schemeClr val="bg1"/>
                </a:solidFill>
                <a:latin typeface="Gill Sans"/>
                <a:cs typeface="Gill Sans"/>
              </a:rPr>
              <a:t> </a:t>
            </a:r>
            <a:endParaRPr lang="en-US" sz="160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pic>
        <p:nvPicPr>
          <p:cNvPr id="11" name="Glad You're Here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227013" y="6538913"/>
            <a:ext cx="153987" cy="152400"/>
          </a:xfrm>
        </p:spPr>
      </p:pic>
      <p:sp>
        <p:nvSpPr>
          <p:cNvPr id="15370" name="TextBox 9"/>
          <p:cNvSpPr txBox="1">
            <a:spLocks noChangeArrowheads="1"/>
          </p:cNvSpPr>
          <p:nvPr/>
        </p:nvSpPr>
        <p:spPr bwMode="auto">
          <a:xfrm>
            <a:off x="-1905000" y="17526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686964"/>
            <a:ext cx="5410200" cy="5122423"/>
          </a:xfrm>
          <a:prstGeom prst="rect">
            <a:avLst/>
          </a:prstGeom>
        </p:spPr>
      </p:pic>
      <p:pic>
        <p:nvPicPr>
          <p:cNvPr id="2" name="05 Glad You're Here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1124" y="637741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repeatCount="10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75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z="5400" b="1" smtClean="0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772400" cy="2514600"/>
          </a:xfrm>
        </p:spPr>
        <p:txBody>
          <a:bodyPr rtlCol="0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16600" b="1" smtClean="0">
                <a:latin typeface="Gill Sans" charset="0"/>
                <a:ea typeface="Gill Sans" charset="0"/>
                <a:cs typeface="Gill Sans" charset="0"/>
              </a:rPr>
              <a:t>3 : 1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838200" y="3657600"/>
            <a:ext cx="8077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Positivity    Negativity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5181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7200" b="1" dirty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The tipping point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885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16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5562600" y="609600"/>
            <a:ext cx="31940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66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The </a:t>
            </a:r>
          </a:p>
          <a:p>
            <a:pPr algn="r"/>
            <a:r>
              <a:rPr lang="en-US" sz="66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tipping </a:t>
            </a:r>
          </a:p>
          <a:p>
            <a:pPr algn="r"/>
            <a:r>
              <a:rPr lang="en-US" sz="66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point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705600" y="4343400"/>
            <a:ext cx="21780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9600" b="1">
                <a:solidFill>
                  <a:schemeClr val="bg1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0</a:t>
            </a:r>
            <a:r>
              <a:rPr lang="en-US" sz="9600" baseline="30000">
                <a:solidFill>
                  <a:schemeClr val="bg1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o C</a:t>
            </a:r>
            <a:endParaRPr lang="en-US" sz="9600" b="1">
              <a:solidFill>
                <a:schemeClr val="bg1"/>
              </a:solidFill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0900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121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1" name="Rectangle 8"/>
          <p:cNvSpPr>
            <a:spLocks noChangeArrowheads="1"/>
          </p:cNvSpPr>
          <p:nvPr/>
        </p:nvSpPr>
        <p:spPr bwMode="auto">
          <a:xfrm>
            <a:off x="3016250" y="762000"/>
            <a:ext cx="58928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66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The </a:t>
            </a:r>
          </a:p>
          <a:p>
            <a:pPr algn="r"/>
            <a:r>
              <a:rPr lang="en-US" sz="66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tipping </a:t>
            </a:r>
          </a:p>
          <a:p>
            <a:pPr algn="r"/>
            <a:r>
              <a:rPr lang="en-US" sz="66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point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600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The tipping point</a:t>
            </a:r>
          </a:p>
        </p:txBody>
      </p:sp>
      <p:sp>
        <p:nvSpPr>
          <p:cNvPr id="819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81924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65600" y="2667000"/>
            <a:ext cx="7188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Isosceles Triangle 4"/>
          <p:cNvSpPr>
            <a:spLocks noChangeArrowheads="1"/>
          </p:cNvSpPr>
          <p:nvPr/>
        </p:nvSpPr>
        <p:spPr bwMode="auto">
          <a:xfrm>
            <a:off x="304800" y="2667000"/>
            <a:ext cx="7772400" cy="4191000"/>
          </a:xfrm>
          <a:prstGeom prst="triangle">
            <a:avLst>
              <a:gd name="adj" fmla="val 50000"/>
            </a:avLst>
          </a:prstGeom>
          <a:solidFill>
            <a:srgbClr val="6600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10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0" y="2590800"/>
            <a:ext cx="4038600" cy="4876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108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038600" y="2667000"/>
            <a:ext cx="5105400" cy="487680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Calibri" pitchFamily="-10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397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60488" y="0"/>
            <a:ext cx="10504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Box 4"/>
          <p:cNvSpPr txBox="1">
            <a:spLocks noChangeArrowheads="1"/>
          </p:cNvSpPr>
          <p:nvPr/>
        </p:nvSpPr>
        <p:spPr bwMode="auto">
          <a:xfrm>
            <a:off x="4114800" y="2733675"/>
            <a:ext cx="3646488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400">
                <a:solidFill>
                  <a:srgbClr val="660066"/>
                </a:solidFill>
                <a:latin typeface="Marker Felt" pitchFamily="-108" charset="0"/>
                <a:ea typeface="Marker Felt" pitchFamily="-108" charset="0"/>
                <a:cs typeface="Marker Felt" pitchFamily="-108" charset="0"/>
              </a:rPr>
              <a:t>10 kinds of</a:t>
            </a:r>
          </a:p>
          <a:p>
            <a:pPr algn="ctr"/>
            <a:r>
              <a:rPr lang="en-US" sz="4800">
                <a:solidFill>
                  <a:srgbClr val="660066"/>
                </a:solidFill>
                <a:latin typeface="Marker Felt" pitchFamily="-108" charset="0"/>
                <a:ea typeface="Marker Felt" pitchFamily="-108" charset="0"/>
                <a:cs typeface="Marker Felt" pitchFamily="-108" charset="0"/>
              </a:rPr>
              <a:t>positive </a:t>
            </a:r>
          </a:p>
          <a:p>
            <a:pPr algn="ctr"/>
            <a:r>
              <a:rPr lang="en-US" sz="4800">
                <a:solidFill>
                  <a:srgbClr val="660066"/>
                </a:solidFill>
                <a:latin typeface="Marker Felt" pitchFamily="-108" charset="0"/>
                <a:ea typeface="Marker Felt" pitchFamily="-108" charset="0"/>
                <a:cs typeface="Marker Felt" pitchFamily="-108" charset="0"/>
              </a:rPr>
              <a:t>emotion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49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499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8000" y="-234950"/>
            <a:ext cx="10160000" cy="732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Box 4"/>
          <p:cNvSpPr txBox="1">
            <a:spLocks noChangeArrowheads="1"/>
          </p:cNvSpPr>
          <p:nvPr/>
        </p:nvSpPr>
        <p:spPr bwMode="auto">
          <a:xfrm>
            <a:off x="5549900" y="112077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Joy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60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6020" name="TextBox 4"/>
          <p:cNvSpPr txBox="1">
            <a:spLocks noChangeArrowheads="1"/>
          </p:cNvSpPr>
          <p:nvPr/>
        </p:nvSpPr>
        <p:spPr bwMode="auto">
          <a:xfrm>
            <a:off x="3290888" y="1120775"/>
            <a:ext cx="5541962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66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Gratitude</a:t>
            </a:r>
          </a:p>
          <a:p>
            <a:pPr algn="r"/>
            <a:r>
              <a:rPr lang="en-US" sz="4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saying thanks</a:t>
            </a:r>
            <a:endParaRPr lang="en-US" sz="3600" b="1">
              <a:solidFill>
                <a:srgbClr val="3366FF"/>
              </a:solidFill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  <p:pic>
        <p:nvPicPr>
          <p:cNvPr id="8602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882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70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7044" name="TextBox 4"/>
          <p:cNvSpPr txBox="1">
            <a:spLocks noChangeArrowheads="1"/>
          </p:cNvSpPr>
          <p:nvPr/>
        </p:nvSpPr>
        <p:spPr bwMode="auto">
          <a:xfrm>
            <a:off x="5549900" y="112077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Joy</a:t>
            </a:r>
          </a:p>
        </p:txBody>
      </p:sp>
      <p:pic>
        <p:nvPicPr>
          <p:cNvPr id="8704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8" y="0"/>
            <a:ext cx="91297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6" name="TextBox 6"/>
          <p:cNvSpPr txBox="1">
            <a:spLocks noChangeArrowheads="1"/>
          </p:cNvSpPr>
          <p:nvPr/>
        </p:nvSpPr>
        <p:spPr bwMode="auto">
          <a:xfrm>
            <a:off x="4287838" y="4335463"/>
            <a:ext cx="45466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Serenity</a:t>
            </a:r>
          </a:p>
          <a:p>
            <a:pPr algn="r"/>
            <a:r>
              <a:rPr lang="en-US" sz="4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 peaceful mind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80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88068" name="TextBox 4"/>
          <p:cNvSpPr txBox="1">
            <a:spLocks noChangeArrowheads="1"/>
          </p:cNvSpPr>
          <p:nvPr/>
        </p:nvSpPr>
        <p:spPr bwMode="auto">
          <a:xfrm>
            <a:off x="5549900" y="112077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Joy</a:t>
            </a:r>
          </a:p>
        </p:txBody>
      </p:sp>
      <p:pic>
        <p:nvPicPr>
          <p:cNvPr id="8806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0" name="TextBox 6"/>
          <p:cNvSpPr txBox="1">
            <a:spLocks noChangeArrowheads="1"/>
          </p:cNvSpPr>
          <p:nvPr/>
        </p:nvSpPr>
        <p:spPr bwMode="auto">
          <a:xfrm>
            <a:off x="4462463" y="1117600"/>
            <a:ext cx="436562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Interest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01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0116" name="TextBox 4"/>
          <p:cNvSpPr txBox="1">
            <a:spLocks noChangeArrowheads="1"/>
          </p:cNvSpPr>
          <p:nvPr/>
        </p:nvSpPr>
        <p:spPr bwMode="auto">
          <a:xfrm>
            <a:off x="5549900" y="112077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Joy</a:t>
            </a:r>
          </a:p>
        </p:txBody>
      </p:sp>
      <p:pic>
        <p:nvPicPr>
          <p:cNvPr id="90117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380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8" name="TextBox 6"/>
          <p:cNvSpPr txBox="1">
            <a:spLocks noChangeArrowheads="1"/>
          </p:cNvSpPr>
          <p:nvPr/>
        </p:nvSpPr>
        <p:spPr bwMode="auto">
          <a:xfrm>
            <a:off x="5556250" y="1127125"/>
            <a:ext cx="32813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Hope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297125"/>
            <a:ext cx="7924800" cy="715512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19200" y="838200"/>
            <a:ext cx="4876800" cy="3048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524000" y="3733800"/>
            <a:ext cx="5486400" cy="16764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99" y="76199"/>
            <a:ext cx="7543801" cy="683056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0" y="76200"/>
            <a:ext cx="8382000" cy="6673530"/>
          </a:xfrm>
          <a:prstGeom prst="roundRect">
            <a:avLst/>
          </a:prstGeom>
          <a:noFill/>
          <a:ln w="127000" cap="flat" cmpd="sng" algn="ctr">
            <a:solidFill>
              <a:srgbClr val="66006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248400" y="76200"/>
            <a:ext cx="3048000" cy="1173162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410200" y="-76200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b="1" dirty="0" smtClean="0">
                <a:solidFill>
                  <a:srgbClr val="0000FF"/>
                </a:solidFill>
                <a:latin typeface="Gill Sans"/>
                <a:cs typeface="Gill Sans"/>
              </a:rPr>
              <a:t>Depressive</a:t>
            </a:r>
          </a:p>
          <a:p>
            <a:pPr algn="r"/>
            <a:r>
              <a:rPr lang="en-US" sz="4000" b="1" dirty="0" smtClean="0">
                <a:solidFill>
                  <a:srgbClr val="0000FF"/>
                </a:solidFill>
                <a:latin typeface="Gill Sans"/>
                <a:cs typeface="Gill Sans"/>
              </a:rPr>
              <a:t> symptoms</a:t>
            </a:r>
            <a:endParaRPr lang="en-US" sz="4000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rot="16200000" flipH="1">
            <a:off x="990600" y="3124200"/>
            <a:ext cx="2209800" cy="11430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667001" y="4800600"/>
            <a:ext cx="2133599" cy="3810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00600" y="5219700"/>
            <a:ext cx="990600" cy="1905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1371600" y="838200"/>
            <a:ext cx="4876800" cy="304800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753100" y="4800600"/>
            <a:ext cx="990600" cy="571500"/>
          </a:xfrm>
          <a:prstGeom prst="line">
            <a:avLst/>
          </a:prstGeom>
          <a:ln w="136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1140" name="TextBox 4"/>
          <p:cNvSpPr txBox="1">
            <a:spLocks noChangeArrowheads="1"/>
          </p:cNvSpPr>
          <p:nvPr/>
        </p:nvSpPr>
        <p:spPr bwMode="auto">
          <a:xfrm>
            <a:off x="5549900" y="112077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Joy</a:t>
            </a:r>
          </a:p>
        </p:txBody>
      </p:sp>
      <p:pic>
        <p:nvPicPr>
          <p:cNvPr id="91141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12838"/>
            <a:ext cx="9144000" cy="1043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2" name="TextBox 6"/>
          <p:cNvSpPr txBox="1">
            <a:spLocks noChangeArrowheads="1"/>
          </p:cNvSpPr>
          <p:nvPr/>
        </p:nvSpPr>
        <p:spPr bwMode="auto">
          <a:xfrm>
            <a:off x="5568950" y="4843463"/>
            <a:ext cx="3281363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Pride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3187" name="Picture 3" descr="/Users/marchelgesen/Documents/presentations/science of happiness/babygiggle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470150" y="3659188"/>
            <a:ext cx="4203700" cy="406400"/>
          </a:xfrm>
        </p:spPr>
      </p:pic>
      <p:sp>
        <p:nvSpPr>
          <p:cNvPr id="93188" name="TextBox 4"/>
          <p:cNvSpPr txBox="1">
            <a:spLocks noChangeArrowheads="1"/>
          </p:cNvSpPr>
          <p:nvPr/>
        </p:nvSpPr>
        <p:spPr bwMode="auto">
          <a:xfrm>
            <a:off x="5549900" y="112077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Joy</a:t>
            </a:r>
          </a:p>
        </p:txBody>
      </p:sp>
      <p:pic>
        <p:nvPicPr>
          <p:cNvPr id="93189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5667375" y="0"/>
            <a:ext cx="14811375" cy="983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TextBox 6"/>
          <p:cNvSpPr txBox="1">
            <a:spLocks noChangeArrowheads="1"/>
          </p:cNvSpPr>
          <p:nvPr/>
        </p:nvSpPr>
        <p:spPr bwMode="auto">
          <a:xfrm>
            <a:off x="2597150" y="487363"/>
            <a:ext cx="65341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Amusement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93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18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3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3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8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42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0000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pic>
        <p:nvPicPr>
          <p:cNvPr id="94213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66800" y="-2362200"/>
            <a:ext cx="10210800" cy="136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4" name="Rectangle 5"/>
          <p:cNvSpPr>
            <a:spLocks noChangeArrowheads="1"/>
          </p:cNvSpPr>
          <p:nvPr/>
        </p:nvSpPr>
        <p:spPr bwMode="auto">
          <a:xfrm>
            <a:off x="2906713" y="633413"/>
            <a:ext cx="58689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8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Inspiration</a:t>
            </a:r>
            <a:endParaRPr lang="ja-JP" altLang="en-US" sz="8000" b="1">
              <a:solidFill>
                <a:srgbClr val="FFFF00"/>
              </a:solidFill>
              <a:latin typeface="Gill Sans" pitchFamily="-108" charset="0"/>
              <a:ea typeface="Osaka" pitchFamily="-108" charset="-128"/>
              <a:cs typeface="Osaka" pitchFamily="-108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62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6260" name="TextBox 4"/>
          <p:cNvSpPr txBox="1">
            <a:spLocks noChangeArrowheads="1"/>
          </p:cNvSpPr>
          <p:nvPr/>
        </p:nvSpPr>
        <p:spPr bwMode="auto">
          <a:xfrm>
            <a:off x="5549900" y="112077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Joy</a:t>
            </a:r>
          </a:p>
        </p:txBody>
      </p:sp>
      <p:pic>
        <p:nvPicPr>
          <p:cNvPr id="96261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47788" y="0"/>
            <a:ext cx="10491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TextBox 7"/>
          <p:cNvSpPr txBox="1">
            <a:spLocks noChangeArrowheads="1"/>
          </p:cNvSpPr>
          <p:nvPr/>
        </p:nvSpPr>
        <p:spPr bwMode="auto">
          <a:xfrm>
            <a:off x="5734050" y="127952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endParaRPr lang="en-US" sz="8000" b="1">
              <a:solidFill>
                <a:srgbClr val="3366FF"/>
              </a:solidFill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  <p:sp>
        <p:nvSpPr>
          <p:cNvPr id="96263" name="TextBox 8"/>
          <p:cNvSpPr txBox="1">
            <a:spLocks noChangeArrowheads="1"/>
          </p:cNvSpPr>
          <p:nvPr/>
        </p:nvSpPr>
        <p:spPr bwMode="auto">
          <a:xfrm>
            <a:off x="5886450" y="143192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endParaRPr lang="en-US" sz="8000" b="1">
              <a:solidFill>
                <a:srgbClr val="3366FF"/>
              </a:solidFill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  <p:sp>
        <p:nvSpPr>
          <p:cNvPr id="96264" name="TextBox 10"/>
          <p:cNvSpPr txBox="1">
            <a:spLocks noChangeArrowheads="1"/>
          </p:cNvSpPr>
          <p:nvPr/>
        </p:nvSpPr>
        <p:spPr bwMode="auto">
          <a:xfrm>
            <a:off x="-357188" y="33338"/>
            <a:ext cx="9193213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Awe</a:t>
            </a:r>
          </a:p>
          <a:p>
            <a:pPr algn="r"/>
            <a:r>
              <a:rPr lang="en-US" sz="4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So wonderful there are no words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72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97284" name="TextBox 4"/>
          <p:cNvSpPr txBox="1">
            <a:spLocks noChangeArrowheads="1"/>
          </p:cNvSpPr>
          <p:nvPr/>
        </p:nvSpPr>
        <p:spPr bwMode="auto">
          <a:xfrm>
            <a:off x="5549900" y="1120775"/>
            <a:ext cx="32829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Joy</a:t>
            </a:r>
          </a:p>
        </p:txBody>
      </p:sp>
      <p:pic>
        <p:nvPicPr>
          <p:cNvPr id="97285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01663" y="0"/>
            <a:ext cx="103473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6" name="TextBox 7"/>
          <p:cNvSpPr txBox="1">
            <a:spLocks noChangeArrowheads="1"/>
          </p:cNvSpPr>
          <p:nvPr/>
        </p:nvSpPr>
        <p:spPr bwMode="auto">
          <a:xfrm>
            <a:off x="4254500" y="5141913"/>
            <a:ext cx="328295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8000" b="1">
                <a:solidFill>
                  <a:srgbClr val="3366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Love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933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-25400"/>
            <a:ext cx="10396538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02 Taoist Meditation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9753600" y="6502400"/>
            <a:ext cx="355600" cy="3556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0355" name="Content Placeholder 2"/>
          <p:cNvSpPr>
            <a:spLocks noGrp="1"/>
          </p:cNvSpPr>
          <p:nvPr>
            <p:ph idx="1"/>
          </p:nvPr>
        </p:nvSpPr>
        <p:spPr>
          <a:xfrm>
            <a:off x="6688138" y="4098925"/>
            <a:ext cx="1116012" cy="1636713"/>
          </a:xfrm>
        </p:spPr>
        <p:txBody>
          <a:bodyPr/>
          <a:lstStyle/>
          <a:p>
            <a:pPr>
              <a:buFont typeface="Arial" pitchFamily="-108" charset="0"/>
              <a:buNone/>
            </a:pPr>
            <a:r>
              <a:rPr lang="en-US" sz="6000" smtClean="0">
                <a:latin typeface="Baby Blocks" charset="0"/>
                <a:ea typeface="Baby Blocks" charset="0"/>
                <a:cs typeface="Baby Blocks" charset="0"/>
              </a:rPr>
              <a:t>’</a:t>
            </a:r>
          </a:p>
        </p:txBody>
      </p:sp>
      <p:pic>
        <p:nvPicPr>
          <p:cNvPr id="100356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93713"/>
            <a:ext cx="2227263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7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9238" y="585788"/>
            <a:ext cx="2205037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40188" y="3163888"/>
            <a:ext cx="26479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4363" y="4337050"/>
            <a:ext cx="1395412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1379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0396538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MacOS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rcRect/>
          <a:stretch>
            <a:fillRect/>
          </a:stretch>
        </p:blipFill>
        <p:spPr>
          <a:xfrm>
            <a:off x="9144000" y="6508750"/>
            <a:ext cx="153988" cy="153988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024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0240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99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1143000" y="4495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Palatino" pitchFamily="-108" charset="0"/>
            </a:endParaRPr>
          </a:p>
        </p:txBody>
      </p:sp>
      <p:pic>
        <p:nvPicPr>
          <p:cNvPr id="6861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7638"/>
            <a:ext cx="50069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3"/>
          <p:cNvSpPr txBox="1">
            <a:spLocks noChangeArrowheads="1"/>
          </p:cNvSpPr>
          <p:nvPr/>
        </p:nvSpPr>
        <p:spPr bwMode="auto">
          <a:xfrm>
            <a:off x="3200400" y="1981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108" charset="0"/>
              <a:buNone/>
            </a:pPr>
            <a:endParaRPr lang="en-US" sz="4000" dirty="0" smtClean="0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  <a:p>
            <a:pPr marL="342900" indent="-342900" algn="r">
              <a:spcBef>
                <a:spcPct val="20000"/>
              </a:spcBef>
            </a:pPr>
            <a:endParaRPr lang="en-US" sz="6000" b="1" dirty="0" smtClean="0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4000" dirty="0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  <p:sp>
        <p:nvSpPr>
          <p:cNvPr id="68614" name="TextBox 8"/>
          <p:cNvSpPr txBox="1">
            <a:spLocks noChangeArrowheads="1"/>
          </p:cNvSpPr>
          <p:nvPr/>
        </p:nvSpPr>
        <p:spPr bwMode="auto">
          <a:xfrm>
            <a:off x="457200" y="6477000"/>
            <a:ext cx="3303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Storm &amp; Tecott  2005) in Willis in Sousa, 2010</a:t>
            </a:r>
          </a:p>
          <a:p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38200" y="-106362"/>
            <a:ext cx="822960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Gill Sans" pitchFamily="-108" charset="0"/>
                <a:ea typeface="Gill Sans" pitchFamily="-108" charset="0"/>
                <a:cs typeface="Gill Sans" pitchFamily="-108" charset="0"/>
              </a:rPr>
              <a:t> 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/>
          <a:lstStyle/>
          <a:p>
            <a:pPr algn="r"/>
            <a:r>
              <a:rPr lang="en-US" sz="4800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Engaging, personalized, </a:t>
            </a:r>
            <a:br>
              <a:rPr lang="en-US" sz="4800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</a:br>
            <a:r>
              <a:rPr lang="en-US" sz="4800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multi-sensory </a:t>
            </a:r>
            <a:br>
              <a:rPr lang="en-US" sz="4800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</a:br>
            <a:r>
              <a:rPr lang="en-US" sz="4800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activities</a:t>
            </a:r>
            <a:endParaRPr lang="en-US" sz="4800" dirty="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754431" cy="693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0600" y="609600"/>
            <a:ext cx="17526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 smtClean="0">
                <a:sym typeface="Wingdings"/>
              </a:rPr>
              <a:t></a:t>
            </a:r>
            <a:endParaRPr lang="en-US" sz="16600" dirty="0"/>
          </a:p>
        </p:txBody>
      </p:sp>
      <p:sp>
        <p:nvSpPr>
          <p:cNvPr id="6" name="TextBox 5"/>
          <p:cNvSpPr txBox="1"/>
          <p:nvPr/>
        </p:nvSpPr>
        <p:spPr>
          <a:xfrm>
            <a:off x="685800" y="5766137"/>
            <a:ext cx="9525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Gill Sans"/>
                <a:cs typeface="Gill Sans"/>
              </a:rPr>
              <a:t>3 good things, today!</a:t>
            </a:r>
            <a:endParaRPr lang="en-US" sz="6000" b="1" dirty="0">
              <a:solidFill>
                <a:schemeClr val="accent1">
                  <a:lumMod val="40000"/>
                  <a:lumOff val="60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609600"/>
            <a:ext cx="41910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3800" b="1" dirty="0" smtClean="0">
                <a:solidFill>
                  <a:schemeClr val="bg1"/>
                </a:solidFill>
                <a:latin typeface="Gill Sans"/>
                <a:cs typeface="Gill Sans"/>
              </a:rPr>
              <a:t>6 </a:t>
            </a:r>
          </a:p>
          <a:p>
            <a:pPr algn="r"/>
            <a:r>
              <a:rPr lang="en-US" sz="6000" b="1" dirty="0" smtClean="0">
                <a:solidFill>
                  <a:schemeClr val="bg1"/>
                </a:solidFill>
                <a:latin typeface="Gill Sans"/>
                <a:cs typeface="Gill Sans"/>
              </a:rPr>
              <a:t>months</a:t>
            </a:r>
          </a:p>
          <a:p>
            <a:pPr algn="r"/>
            <a:r>
              <a:rPr lang="en-US" sz="6000" b="1" dirty="0" smtClean="0">
                <a:solidFill>
                  <a:schemeClr val="bg1"/>
                </a:solidFill>
                <a:latin typeface="Gill Sans"/>
                <a:cs typeface="Gill Sans"/>
              </a:rPr>
              <a:t>of results</a:t>
            </a:r>
            <a:endParaRPr lang="en-US" sz="6000" b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401975"/>
            <a:ext cx="3048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FF00"/>
                </a:solidFill>
                <a:latin typeface="Gill Sans"/>
                <a:cs typeface="Gill Sans"/>
              </a:rPr>
              <a:t>7 days</a:t>
            </a:r>
            <a:endParaRPr lang="en-US" sz="6000" b="1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4800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    </a:t>
            </a:r>
            <a:r>
              <a:rPr lang="en-US" sz="1200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   </a:t>
            </a:r>
            <a:r>
              <a:rPr lang="en-US" sz="4800" b="1" dirty="0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Engaging activities</a:t>
            </a:r>
          </a:p>
        </p:txBody>
      </p:sp>
      <p:sp>
        <p:nvSpPr>
          <p:cNvPr id="68611" name="Rectangle 4"/>
          <p:cNvSpPr>
            <a:spLocks noChangeArrowheads="1"/>
          </p:cNvSpPr>
          <p:nvPr/>
        </p:nvSpPr>
        <p:spPr bwMode="auto">
          <a:xfrm>
            <a:off x="1143000" y="4495800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latin typeface="Palatino" pitchFamily="-108" charset="0"/>
            </a:endParaRPr>
          </a:p>
        </p:txBody>
      </p:sp>
      <p:pic>
        <p:nvPicPr>
          <p:cNvPr id="68612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17638"/>
            <a:ext cx="50069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3"/>
          <p:cNvSpPr txBox="1">
            <a:spLocks noChangeArrowheads="1"/>
          </p:cNvSpPr>
          <p:nvPr/>
        </p:nvSpPr>
        <p:spPr bwMode="auto">
          <a:xfrm>
            <a:off x="3200400" y="1981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 typeface="Arial" pitchFamily="-108" charset="0"/>
              <a:buNone/>
            </a:pPr>
            <a:endParaRPr lang="en-US" sz="4000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  <a:p>
            <a:pPr marL="342900" indent="-342900">
              <a:spcBef>
                <a:spcPct val="20000"/>
              </a:spcBef>
            </a:pPr>
            <a:endParaRPr lang="en-US" sz="4000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  <a:p>
            <a:pPr marL="342900" indent="-342900" algn="r">
              <a:spcBef>
                <a:spcPct val="20000"/>
              </a:spcBef>
            </a:pPr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Focus,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memory, </a:t>
            </a:r>
          </a:p>
          <a:p>
            <a:pPr marL="342900" indent="-342900" algn="r">
              <a:spcBef>
                <a:spcPct val="20000"/>
              </a:spcBef>
            </a:pPr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motivation</a:t>
            </a:r>
          </a:p>
          <a:p>
            <a:pPr marL="342900" indent="-342900">
              <a:spcBef>
                <a:spcPct val="20000"/>
              </a:spcBef>
            </a:pPr>
            <a:endParaRPr lang="en-US" sz="4000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  <p:sp>
        <p:nvSpPr>
          <p:cNvPr id="68614" name="TextBox 8"/>
          <p:cNvSpPr txBox="1">
            <a:spLocks noChangeArrowheads="1"/>
          </p:cNvSpPr>
          <p:nvPr/>
        </p:nvSpPr>
        <p:spPr bwMode="auto">
          <a:xfrm>
            <a:off x="457200" y="6477000"/>
            <a:ext cx="33035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Storm &amp; Tecott  2005) in Willis in Sousa, 2010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Content Placeholder 2"/>
          <p:cNvSpPr>
            <a:spLocks noGrp="1"/>
          </p:cNvSpPr>
          <p:nvPr>
            <p:ph idx="1"/>
          </p:nvPr>
        </p:nvSpPr>
        <p:spPr>
          <a:xfrm>
            <a:off x="1371600" y="2590800"/>
            <a:ext cx="7315200" cy="2697163"/>
          </a:xfrm>
        </p:spPr>
        <p:txBody>
          <a:bodyPr/>
          <a:lstStyle/>
          <a:p>
            <a:r>
              <a:rPr lang="en-US" smtClean="0"/>
              <a:t>savo</a:t>
            </a:r>
          </a:p>
        </p:txBody>
      </p:sp>
      <p:pic>
        <p:nvPicPr>
          <p:cNvPr id="10445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2092325"/>
            <a:ext cx="3606800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TextBox 4"/>
          <p:cNvSpPr txBox="1">
            <a:spLocks noChangeArrowheads="1"/>
          </p:cNvSpPr>
          <p:nvPr/>
        </p:nvSpPr>
        <p:spPr bwMode="auto">
          <a:xfrm>
            <a:off x="685800" y="3733800"/>
            <a:ext cx="4343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Matura MT Script Capitals" pitchFamily="-108" charset="0"/>
                <a:ea typeface="Matura MT Script Capitals" pitchFamily="-108" charset="0"/>
                <a:cs typeface="Matura MT Script Capitals" pitchFamily="-108" charset="0"/>
              </a:rPr>
              <a:t>savoring</a:t>
            </a:r>
          </a:p>
        </p:txBody>
      </p:sp>
      <p:sp>
        <p:nvSpPr>
          <p:cNvPr id="104453" name="Title 1"/>
          <p:cNvSpPr txBox="1">
            <a:spLocks/>
          </p:cNvSpPr>
          <p:nvPr/>
        </p:nvSpPr>
        <p:spPr bwMode="auto">
          <a:xfrm>
            <a:off x="685800" y="3733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r" eaLnBrk="0" hangingPunct="0"/>
            <a:r>
              <a:rPr lang="en-US" sz="4400">
                <a:latin typeface="Gill Sans" pitchFamily="-108" charset="0"/>
                <a:ea typeface="Gill Sans" pitchFamily="-108" charset="0"/>
                <a:cs typeface="Gill Sans" pitchFamily="-108" charset="0"/>
              </a:rPr>
              <a:t>“to attend to, </a:t>
            </a:r>
          </a:p>
          <a:p>
            <a:pPr algn="r" eaLnBrk="0" hangingPunct="0"/>
            <a:r>
              <a:rPr lang="en-US" sz="4400">
                <a:latin typeface="Gill Sans" pitchFamily="-108" charset="0"/>
                <a:ea typeface="Gill Sans" pitchFamily="-108" charset="0"/>
                <a:cs typeface="Gill Sans" pitchFamily="-108" charset="0"/>
              </a:rPr>
              <a:t>appreciate, </a:t>
            </a:r>
          </a:p>
          <a:p>
            <a:pPr algn="r" eaLnBrk="0" hangingPunct="0"/>
            <a:r>
              <a:rPr lang="en-US" sz="4400">
                <a:latin typeface="Gill Sans" pitchFamily="-108" charset="0"/>
                <a:ea typeface="Gill Sans" pitchFamily="-108" charset="0"/>
                <a:cs typeface="Gill Sans" pitchFamily="-108" charset="0"/>
              </a:rPr>
              <a:t>and enhance </a:t>
            </a:r>
          </a:p>
          <a:p>
            <a:pPr algn="r" eaLnBrk="0" hangingPunct="0"/>
            <a:r>
              <a:rPr lang="en-US" sz="4400">
                <a:latin typeface="Gill Sans" pitchFamily="-108" charset="0"/>
                <a:ea typeface="Gill Sans" pitchFamily="-108" charset="0"/>
                <a:cs typeface="Gill Sans" pitchFamily="-108" charset="0"/>
              </a:rPr>
              <a:t>positive experiences”</a:t>
            </a:r>
          </a:p>
          <a:p>
            <a:pPr algn="r" eaLnBrk="0" hangingPunct="0"/>
            <a:r>
              <a:rPr lang="en-US" sz="3600">
                <a:latin typeface="Gill Sans" pitchFamily="-108" charset="0"/>
                <a:ea typeface="Gill Sans" pitchFamily="-108" charset="0"/>
                <a:cs typeface="Gill Sans" pitchFamily="-108" charset="0"/>
              </a:rPr>
              <a:t>- Bryant &amp; Veroff</a:t>
            </a:r>
          </a:p>
        </p:txBody>
      </p:sp>
      <p:sp>
        <p:nvSpPr>
          <p:cNvPr id="10445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66800" y="42863"/>
            <a:ext cx="10210800" cy="689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-914400" y="4267200"/>
            <a:ext cx="64008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6000" b="1" smtClean="0">
                <a:solidFill>
                  <a:schemeClr val="tx1"/>
                </a:solidFill>
                <a:latin typeface="Gill Sans" pitchFamily="-108" charset="0"/>
              </a:rPr>
              <a:t>Remember</a:t>
            </a:r>
          </a:p>
          <a:p>
            <a:pPr eaLnBrk="1" hangingPunct="1">
              <a:lnSpc>
                <a:spcPct val="80000"/>
              </a:lnSpc>
            </a:pPr>
            <a:r>
              <a:rPr lang="en-US" sz="6000" b="1" smtClean="0">
                <a:solidFill>
                  <a:schemeClr val="tx1"/>
                </a:solidFill>
                <a:latin typeface="Gill Sans" pitchFamily="-108" charset="0"/>
              </a:rPr>
              <a:t>good things</a:t>
            </a:r>
            <a:endParaRPr lang="en-US" sz="280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962400"/>
            <a:ext cx="6400800" cy="1752600"/>
          </a:xfrm>
        </p:spPr>
        <p:txBody>
          <a:bodyPr/>
          <a:lstStyle/>
          <a:p>
            <a:pPr algn="l" eaLnBrk="1" hangingPunct="1"/>
            <a:r>
              <a:rPr lang="en-US" sz="6000" b="1" smtClean="0">
                <a:solidFill>
                  <a:schemeClr val="bg1"/>
                </a:solidFill>
                <a:latin typeface="Gill Sans" pitchFamily="-108" charset="0"/>
              </a:rPr>
              <a:t>Notice good things</a:t>
            </a:r>
            <a:endParaRPr lang="en-US" sz="6000" smtClean="0">
              <a:solidFill>
                <a:schemeClr val="bg1"/>
              </a:solidFill>
            </a:endParaRPr>
          </a:p>
        </p:txBody>
      </p:sp>
      <p:sp>
        <p:nvSpPr>
          <p:cNvPr id="108548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059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35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7" name="TextBox 4"/>
          <p:cNvSpPr txBox="1">
            <a:spLocks noChangeArrowheads="1"/>
          </p:cNvSpPr>
          <p:nvPr/>
        </p:nvSpPr>
        <p:spPr bwMode="auto">
          <a:xfrm>
            <a:off x="2667000" y="3276600"/>
            <a:ext cx="5943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FFFF00"/>
                </a:solidFill>
                <a:latin typeface="Gill Sans" pitchFamily="-108" charset="0"/>
              </a:rPr>
              <a:t>Anticipation</a:t>
            </a:r>
            <a:endParaRPr lang="en-US" sz="440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90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062538" cy="351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9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08475" y="-152400"/>
            <a:ext cx="4911725" cy="366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0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08475" y="3495675"/>
            <a:ext cx="4886325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1371600" y="3429000"/>
            <a:ext cx="7315200" cy="2697163"/>
          </a:xfrm>
        </p:spPr>
        <p:txBody>
          <a:bodyPr/>
          <a:lstStyle/>
          <a:p>
            <a:r>
              <a:rPr lang="en-US" smtClean="0"/>
              <a:t>savo</a:t>
            </a:r>
          </a:p>
        </p:txBody>
      </p:sp>
      <p:pic>
        <p:nvPicPr>
          <p:cNvPr id="11162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4638"/>
            <a:ext cx="53594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1" name="TextBox 4"/>
          <p:cNvSpPr txBox="1">
            <a:spLocks noChangeArrowheads="1"/>
          </p:cNvSpPr>
          <p:nvPr/>
        </p:nvSpPr>
        <p:spPr bwMode="auto">
          <a:xfrm>
            <a:off x="1143000" y="3810000"/>
            <a:ext cx="4343400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latin typeface="Matura MT Script Capitals" pitchFamily="-108" charset="0"/>
                <a:ea typeface="Matura MT Script Capitals" pitchFamily="-108" charset="0"/>
                <a:cs typeface="Matura MT Script Capitals" pitchFamily="-108" charset="0"/>
              </a:rPr>
              <a:t>savoring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926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3300" y="0"/>
            <a:ext cx="10147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TextBox 4"/>
          <p:cNvSpPr txBox="1">
            <a:spLocks noChangeArrowheads="1"/>
          </p:cNvSpPr>
          <p:nvPr/>
        </p:nvSpPr>
        <p:spPr bwMode="auto">
          <a:xfrm>
            <a:off x="220663" y="5181600"/>
            <a:ext cx="42751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simplify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820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37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2339" name="Content Placeholder 2"/>
          <p:cNvSpPr>
            <a:spLocks noGrp="1"/>
          </p:cNvSpPr>
          <p:nvPr>
            <p:ph idx="1"/>
          </p:nvPr>
        </p:nvSpPr>
        <p:spPr>
          <a:xfrm>
            <a:off x="457200" y="4073525"/>
            <a:ext cx="8229600" cy="4525963"/>
          </a:xfrm>
        </p:spPr>
        <p:txBody>
          <a:bodyPr/>
          <a:lstStyle/>
          <a:p>
            <a:pPr>
              <a:buFont typeface="Arial" pitchFamily="-108" charset="0"/>
              <a:buNone/>
            </a:pPr>
            <a:r>
              <a:rPr lang="en-US" sz="4400" smtClean="0">
                <a:latin typeface="Apple Casual" pitchFamily="-108" charset="0"/>
                <a:ea typeface="Marker Felt" pitchFamily="-108" charset="0"/>
                <a:cs typeface="Marker Felt" pitchFamily="-108" charset="0"/>
              </a:rPr>
              <a:t>How I spent</a:t>
            </a:r>
          </a:p>
          <a:p>
            <a:pPr>
              <a:buFont typeface="Arial" pitchFamily="-108" charset="0"/>
              <a:buNone/>
            </a:pPr>
            <a:r>
              <a:rPr lang="en-US" sz="4400" smtClean="0">
                <a:latin typeface="Apple Casual" pitchFamily="-108" charset="0"/>
                <a:ea typeface="Marker Felt" pitchFamily="-108" charset="0"/>
                <a:cs typeface="Marker Felt" pitchFamily="-108" charset="0"/>
              </a:rPr>
              <a:t>my summer</a:t>
            </a:r>
          </a:p>
          <a:p>
            <a:pPr>
              <a:buFont typeface="Arial" pitchFamily="-108" charset="0"/>
              <a:buNone/>
            </a:pPr>
            <a:r>
              <a:rPr lang="en-US" sz="4400" smtClean="0">
                <a:latin typeface="Apple Casual" pitchFamily="-108" charset="0"/>
                <a:ea typeface="Marker Felt" pitchFamily="-108" charset="0"/>
                <a:cs typeface="Marker Felt" pitchFamily="-108" charset="0"/>
              </a:rPr>
              <a:t>vacation</a:t>
            </a:r>
          </a:p>
        </p:txBody>
      </p:sp>
      <p:pic>
        <p:nvPicPr>
          <p:cNvPr id="14234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95700" y="0"/>
            <a:ext cx="5464175" cy="725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正方形/長方形 1"/>
          <p:cNvSpPr/>
          <p:nvPr/>
        </p:nvSpPr>
        <p:spPr>
          <a:xfrm>
            <a:off x="457200" y="4073525"/>
            <a:ext cx="3238500" cy="24518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401975"/>
            <a:ext cx="716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b="1" dirty="0" smtClean="0">
                <a:solidFill>
                  <a:srgbClr val="0000FF"/>
                </a:solidFill>
                <a:latin typeface="Gill Sans"/>
                <a:cs typeface="Gill Sans"/>
              </a:rPr>
              <a:t>Positive </a:t>
            </a:r>
          </a:p>
          <a:p>
            <a:pPr algn="r"/>
            <a:r>
              <a:rPr lang="en-US" sz="6000" b="1" dirty="0" smtClean="0">
                <a:solidFill>
                  <a:srgbClr val="0000FF"/>
                </a:solidFill>
                <a:latin typeface="Gill Sans"/>
                <a:cs typeface="Gill Sans"/>
              </a:rPr>
              <a:t>Emotion</a:t>
            </a:r>
            <a:endParaRPr lang="en-US" sz="6000" b="1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4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4388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470150"/>
            <a:ext cx="9280525" cy="932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9" name="TextBox 4"/>
          <p:cNvSpPr txBox="1">
            <a:spLocks noChangeArrowheads="1"/>
          </p:cNvSpPr>
          <p:nvPr/>
        </p:nvSpPr>
        <p:spPr bwMode="auto">
          <a:xfrm>
            <a:off x="914400" y="5715000"/>
            <a:ext cx="8161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400">
                <a:latin typeface="Gill Sans" pitchFamily="-108" charset="0"/>
                <a:ea typeface="Gill Sans" pitchFamily="-108" charset="0"/>
                <a:cs typeface="Gill Sans" pitchFamily="-108" charset="0"/>
              </a:rPr>
              <a:t>Vipassana (mindfulness) meditation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00175"/>
            <a:ext cx="60833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6" name="TextBox 4"/>
          <p:cNvSpPr txBox="1">
            <a:spLocks noChangeArrowheads="1"/>
          </p:cNvSpPr>
          <p:nvPr/>
        </p:nvSpPr>
        <p:spPr bwMode="auto">
          <a:xfrm>
            <a:off x="5638800" y="4495800"/>
            <a:ext cx="32766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Human</a:t>
            </a:r>
          </a:p>
          <a:p>
            <a:pPr algn="r"/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robots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16200000" flipH="1">
            <a:off x="838200" y="1524000"/>
            <a:ext cx="914400" cy="152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0" y="2289175"/>
            <a:ext cx="1371600" cy="1588"/>
          </a:xfrm>
          <a:prstGeom prst="line">
            <a:avLst/>
          </a:prstGeom>
          <a:ln w="3810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6439" name="TextBox 16"/>
          <p:cNvSpPr txBox="1">
            <a:spLocks noChangeArrowheads="1"/>
          </p:cNvSpPr>
          <p:nvPr/>
        </p:nvSpPr>
        <p:spPr bwMode="auto">
          <a:xfrm>
            <a:off x="2133600" y="22907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Memory </a:t>
            </a:r>
            <a:b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</a:b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check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163843" name="Content Placeholder 2"/>
          <p:cNvSpPr>
            <a:spLocks noGrp="1"/>
          </p:cNvSpPr>
          <p:nvPr>
            <p:ph idx="1"/>
          </p:nvPr>
        </p:nvSpPr>
        <p:spPr>
          <a:xfrm>
            <a:off x="914400" y="4191000"/>
            <a:ext cx="3124200" cy="1935163"/>
          </a:xfrm>
        </p:spPr>
        <p:txBody>
          <a:bodyPr/>
          <a:lstStyle/>
          <a:p>
            <a:endParaRPr lang="en-US"/>
          </a:p>
        </p:txBody>
      </p:sp>
      <p:pic>
        <p:nvPicPr>
          <p:cNvPr id="16384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5" name="TextBox 6"/>
          <p:cNvSpPr txBox="1">
            <a:spLocks noChangeArrowheads="1"/>
          </p:cNvSpPr>
          <p:nvPr/>
        </p:nvSpPr>
        <p:spPr bwMode="auto">
          <a:xfrm>
            <a:off x="1066800" y="2057400"/>
            <a:ext cx="4114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P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E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R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M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0200" y="2057400"/>
            <a:ext cx="6337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ositive Emotion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63688" y="2971800"/>
            <a:ext cx="4532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ngagement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76400" y="3860800"/>
            <a:ext cx="48561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elationships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60538" y="4800600"/>
            <a:ext cx="2749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eaning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84338" y="5715000"/>
            <a:ext cx="6121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ccomplishment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7155" name="TextBox 7"/>
          <p:cNvSpPr txBox="1">
            <a:spLocks noChangeArrowheads="1"/>
          </p:cNvSpPr>
          <p:nvPr/>
        </p:nvSpPr>
        <p:spPr bwMode="auto">
          <a:xfrm>
            <a:off x="7467600" y="6488113"/>
            <a:ext cx="1377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Achor 2010</a:t>
            </a:r>
          </a:p>
        </p:txBody>
      </p:sp>
      <p:sp>
        <p:nvSpPr>
          <p:cNvPr id="177156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715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1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2438400" y="1219200"/>
            <a:ext cx="304800" cy="609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 flipV="1">
            <a:off x="3429000" y="2438400"/>
            <a:ext cx="2590800" cy="1341438"/>
          </a:xfrm>
          <a:prstGeom prst="arc">
            <a:avLst>
              <a:gd name="adj1" fmla="val 10868535"/>
              <a:gd name="adj2" fmla="val 0"/>
            </a:avLst>
          </a:prstGeom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160" name="TextBox 13"/>
          <p:cNvSpPr txBox="1">
            <a:spLocks noChangeArrowheads="1"/>
          </p:cNvSpPr>
          <p:nvPr/>
        </p:nvSpPr>
        <p:spPr bwMode="auto">
          <a:xfrm>
            <a:off x="4495800" y="4648200"/>
            <a:ext cx="4953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Bradley Hand ITC TT-Bold" pitchFamily="-108" charset="0"/>
                <a:ea typeface="Gill Sans" pitchFamily="-108" charset="0"/>
                <a:cs typeface="Gill Sans" pitchFamily="-108" charset="0"/>
              </a:rPr>
              <a:t>Thank you.</a:t>
            </a:r>
          </a:p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53200" y="1219200"/>
            <a:ext cx="304800" cy="609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5891" name="Content Placeholder 2"/>
          <p:cNvSpPr>
            <a:spLocks noGrp="1"/>
          </p:cNvSpPr>
          <p:nvPr>
            <p:ph idx="1"/>
          </p:nvPr>
        </p:nvSpPr>
        <p:spPr>
          <a:xfrm>
            <a:off x="914400" y="4191000"/>
            <a:ext cx="3124200" cy="1935163"/>
          </a:xfrm>
        </p:spPr>
        <p:txBody>
          <a:bodyPr/>
          <a:lstStyle/>
          <a:p>
            <a:endParaRPr lang="en-US"/>
          </a:p>
        </p:txBody>
      </p:sp>
      <p:pic>
        <p:nvPicPr>
          <p:cNvPr id="165892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9718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3" name="TextBox 6"/>
          <p:cNvSpPr txBox="1">
            <a:spLocks noChangeArrowheads="1"/>
          </p:cNvSpPr>
          <p:nvPr/>
        </p:nvSpPr>
        <p:spPr bwMode="auto">
          <a:xfrm>
            <a:off x="1066800" y="2057400"/>
            <a:ext cx="4114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P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E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R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M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</a:t>
            </a:r>
          </a:p>
        </p:txBody>
      </p:sp>
      <p:sp>
        <p:nvSpPr>
          <p:cNvPr id="165894" name="TextBox 7"/>
          <p:cNvSpPr txBox="1">
            <a:spLocks noChangeArrowheads="1"/>
          </p:cNvSpPr>
          <p:nvPr/>
        </p:nvSpPr>
        <p:spPr bwMode="auto">
          <a:xfrm>
            <a:off x="1600200" y="2057400"/>
            <a:ext cx="6337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ositive Emotion </a:t>
            </a:r>
          </a:p>
        </p:txBody>
      </p:sp>
      <p:sp>
        <p:nvSpPr>
          <p:cNvPr id="165895" name="TextBox 9"/>
          <p:cNvSpPr txBox="1">
            <a:spLocks noChangeArrowheads="1"/>
          </p:cNvSpPr>
          <p:nvPr/>
        </p:nvSpPr>
        <p:spPr bwMode="auto">
          <a:xfrm>
            <a:off x="1563688" y="2971800"/>
            <a:ext cx="4532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ngagement </a:t>
            </a:r>
          </a:p>
        </p:txBody>
      </p:sp>
      <p:sp>
        <p:nvSpPr>
          <p:cNvPr id="165896" name="TextBox 10"/>
          <p:cNvSpPr txBox="1">
            <a:spLocks noChangeArrowheads="1"/>
          </p:cNvSpPr>
          <p:nvPr/>
        </p:nvSpPr>
        <p:spPr bwMode="auto">
          <a:xfrm>
            <a:off x="1676400" y="3860800"/>
            <a:ext cx="48561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elationships </a:t>
            </a:r>
          </a:p>
        </p:txBody>
      </p:sp>
      <p:sp>
        <p:nvSpPr>
          <p:cNvPr id="165897" name="TextBox 11"/>
          <p:cNvSpPr txBox="1">
            <a:spLocks noChangeArrowheads="1"/>
          </p:cNvSpPr>
          <p:nvPr/>
        </p:nvSpPr>
        <p:spPr bwMode="auto">
          <a:xfrm>
            <a:off x="1760538" y="4800600"/>
            <a:ext cx="2749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eaning </a:t>
            </a:r>
          </a:p>
        </p:txBody>
      </p:sp>
      <p:sp>
        <p:nvSpPr>
          <p:cNvPr id="165898" name="TextBox 12"/>
          <p:cNvSpPr txBox="1">
            <a:spLocks noChangeArrowheads="1"/>
          </p:cNvSpPr>
          <p:nvPr/>
        </p:nvSpPr>
        <p:spPr bwMode="auto">
          <a:xfrm>
            <a:off x="1684338" y="5715000"/>
            <a:ext cx="6121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ccomplishment </a:t>
            </a:r>
          </a:p>
        </p:txBody>
      </p:sp>
      <p:pic>
        <p:nvPicPr>
          <p:cNvPr id="165899" name="Picture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0"/>
            <a:ext cx="3352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38" y="76200"/>
            <a:ext cx="91868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715000" y="76200"/>
            <a:ext cx="54102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Flourish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S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6916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17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6918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38400"/>
            <a:ext cx="4124325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9" name="TextBox 14"/>
          <p:cNvSpPr txBox="1">
            <a:spLocks noChangeArrowheads="1"/>
          </p:cNvSpPr>
          <p:nvPr/>
        </p:nvSpPr>
        <p:spPr bwMode="auto">
          <a:xfrm>
            <a:off x="304800" y="400050"/>
            <a:ext cx="87439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Wellbeing 2.0/ </a:t>
            </a:r>
          </a:p>
          <a:p>
            <a:r>
              <a:rPr lang="en-US" sz="5400" b="1" dirty="0" smtClean="0">
                <a:solidFill>
                  <a:schemeClr val="bg1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ELT </a:t>
            </a:r>
            <a:r>
              <a:rPr lang="en-US" sz="5400" dirty="0" smtClean="0">
                <a:solidFill>
                  <a:schemeClr val="bg1"/>
                </a:solidFill>
                <a:latin typeface="Gill Sans" pitchFamily="-108" charset="0"/>
                <a:ea typeface="Calibri" pitchFamily="-108" charset="0"/>
                <a:cs typeface="Calibri" pitchFamily="-108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Gill Sans" pitchFamily="-108" charset="0"/>
                <a:ea typeface="Calibri" pitchFamily="-108" charset="0"/>
                <a:cs typeface="Calibri" pitchFamily="-108" charset="0"/>
              </a:rPr>
              <a:t>&amp; </a:t>
            </a:r>
            <a:r>
              <a:rPr lang="en-US" sz="6600" dirty="0">
                <a:solidFill>
                  <a:schemeClr val="bg1"/>
                </a:solidFill>
                <a:latin typeface="Gill Sans" pitchFamily="-108" charset="0"/>
                <a:ea typeface="Calibri" pitchFamily="-108" charset="0"/>
                <a:cs typeface="Calibri" pitchFamily="-108" charset="0"/>
              </a:rPr>
              <a:t>the science of</a:t>
            </a:r>
          </a:p>
        </p:txBody>
      </p:sp>
      <p:sp>
        <p:nvSpPr>
          <p:cNvPr id="166920" name="TextBox 10"/>
          <p:cNvSpPr txBox="1">
            <a:spLocks noChangeArrowheads="1"/>
          </p:cNvSpPr>
          <p:nvPr/>
        </p:nvSpPr>
        <p:spPr bwMode="auto">
          <a:xfrm>
            <a:off x="3721100" y="4648200"/>
            <a:ext cx="53276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96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Q &amp; </a:t>
            </a:r>
            <a:r>
              <a:rPr lang="en-US" sz="28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maybe </a:t>
            </a:r>
            <a:r>
              <a:rPr lang="en-US" sz="96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</a:t>
            </a: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41275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S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1012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1013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1014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77963"/>
            <a:ext cx="4124325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15" name="TextBox 10"/>
          <p:cNvSpPr txBox="1">
            <a:spLocks noChangeArrowheads="1"/>
          </p:cNvSpPr>
          <p:nvPr/>
        </p:nvSpPr>
        <p:spPr bwMode="auto">
          <a:xfrm>
            <a:off x="4613275" y="277813"/>
            <a:ext cx="42259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54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2 reactions: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5011738" y="1943100"/>
            <a:ext cx="3886200" cy="1295400"/>
          </a:xfrm>
          <a:prstGeom prst="wedgeRoundRectCallout">
            <a:avLst>
              <a:gd name="adj1" fmla="val -59743"/>
              <a:gd name="adj2" fmla="val 77434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dirty="0">
                <a:solidFill>
                  <a:srgbClr val="800000"/>
                </a:solidFill>
                <a:latin typeface="Apple Casual"/>
                <a:cs typeface="Apple Casual"/>
              </a:rPr>
              <a:t>Great!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44500" y="0"/>
            <a:ext cx="5151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-76200" y="4038600"/>
            <a:ext cx="1295400" cy="11430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2971800" y="4533900"/>
            <a:ext cx="6172200" cy="1295400"/>
          </a:xfrm>
          <a:prstGeom prst="wedgeRoundRectCallout">
            <a:avLst>
              <a:gd name="adj1" fmla="val -43617"/>
              <a:gd name="adj2" fmla="val -121896"/>
              <a:gd name="adj3" fmla="val 16667"/>
            </a:avLst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dirty="0">
                <a:solidFill>
                  <a:srgbClr val="FFFF00"/>
                </a:solidFill>
                <a:latin typeface="Apple Casual"/>
                <a:cs typeface="Apple Casual"/>
              </a:rPr>
              <a:t>Great, but…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smtClean="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 strategy:</a:t>
            </a:r>
            <a:r>
              <a:rPr lang="en-US" sz="4000" b="1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 </a:t>
            </a:r>
            <a:r>
              <a:rPr lang="en-US" sz="6600" b="1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Steal time</a:t>
            </a:r>
          </a:p>
        </p:txBody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pitchFamily="-108" charset="0"/>
              <a:buNone/>
            </a:pPr>
            <a:r>
              <a:rPr lang="en-US" sz="4400" b="1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10 minutes for a</a:t>
            </a:r>
            <a:r>
              <a:rPr lang="en-US" sz="3600" b="1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…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4000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 warm-up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4000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 cool-down task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4000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 an energy builder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4000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 a fluency task</a:t>
            </a:r>
            <a:endParaRPr lang="en-US" sz="3200" smtClean="0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  <p:pic>
        <p:nvPicPr>
          <p:cNvPr id="34816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5463" y="1536700"/>
            <a:ext cx="3538537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2800" y="5181600"/>
            <a:ext cx="833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S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5108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09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51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77963"/>
            <a:ext cx="4124325" cy="538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1" name="TextBox 14"/>
          <p:cNvSpPr txBox="1">
            <a:spLocks noChangeArrowheads="1"/>
          </p:cNvSpPr>
          <p:nvPr/>
        </p:nvSpPr>
        <p:spPr bwMode="auto">
          <a:xfrm>
            <a:off x="304800" y="400050"/>
            <a:ext cx="87439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6600">
              <a:solidFill>
                <a:schemeClr val="bg1"/>
              </a:solidFill>
              <a:latin typeface="Gill Sans" pitchFamily="-108" charset="0"/>
              <a:ea typeface="Calibri" pitchFamily="-108" charset="0"/>
              <a:cs typeface="Calibri" pitchFamily="-108" charset="0"/>
            </a:endParaRPr>
          </a:p>
        </p:txBody>
      </p:sp>
      <p:sp>
        <p:nvSpPr>
          <p:cNvPr id="175112" name="TextBox 10"/>
          <p:cNvSpPr txBox="1">
            <a:spLocks noChangeArrowheads="1"/>
          </p:cNvSpPr>
          <p:nvPr/>
        </p:nvSpPr>
        <p:spPr bwMode="auto">
          <a:xfrm>
            <a:off x="4478338" y="4648200"/>
            <a:ext cx="4570412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6600" b="1">
                <a:solidFill>
                  <a:srgbClr val="FFFF00"/>
                </a:solidFill>
                <a:latin typeface="Bradley Hand ITC TT-Bold" pitchFamily="-108" charset="0"/>
                <a:ea typeface="Gill Sans" pitchFamily="-108" charset="0"/>
                <a:cs typeface="Gill Sans" pitchFamily="-108" charset="0"/>
              </a:rPr>
              <a:t>Thank you.</a:t>
            </a:r>
          </a:p>
        </p:txBody>
      </p:sp>
      <p:pic>
        <p:nvPicPr>
          <p:cNvPr id="13" name="MacOS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 flipH="1">
            <a:off x="127000" y="6502400"/>
            <a:ext cx="355600" cy="355600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5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051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76200"/>
            <a:ext cx="3278188" cy="366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TextBox 4"/>
          <p:cNvSpPr txBox="1">
            <a:spLocks noChangeArrowheads="1"/>
          </p:cNvSpPr>
          <p:nvPr/>
        </p:nvSpPr>
        <p:spPr bwMode="auto">
          <a:xfrm>
            <a:off x="381000" y="1981200"/>
            <a:ext cx="33924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FFFF00"/>
                </a:solidFill>
                <a:latin typeface="Matura MT Script Capitals" pitchFamily="-108" charset="0"/>
                <a:ea typeface="Matura MT Script Capitals" pitchFamily="-108" charset="0"/>
                <a:cs typeface="Matura MT Script Capitals" pitchFamily="-108" charset="0"/>
              </a:rPr>
              <a:t>savoring</a:t>
            </a:r>
          </a:p>
        </p:txBody>
      </p:sp>
      <p:sp>
        <p:nvSpPr>
          <p:cNvPr id="130053" name="Rectangle 8"/>
          <p:cNvSpPr>
            <a:spLocks noChangeArrowheads="1"/>
          </p:cNvSpPr>
          <p:nvPr/>
        </p:nvSpPr>
        <p:spPr bwMode="auto">
          <a:xfrm>
            <a:off x="914400" y="1828800"/>
            <a:ext cx="7850188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r"/>
            <a:r>
              <a:rPr lang="en-US" sz="540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 metaphor </a:t>
            </a:r>
          </a:p>
          <a:p>
            <a:pPr algn="r"/>
            <a:r>
              <a:rPr lang="en-US" sz="5400" i="1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borrowed* </a:t>
            </a:r>
          </a:p>
          <a:p>
            <a:pPr algn="r"/>
            <a:r>
              <a:rPr lang="en-US" sz="540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and expanded on  from </a:t>
            </a:r>
          </a:p>
          <a:p>
            <a:pPr algn="r"/>
            <a:r>
              <a:rPr lang="en-US" sz="5400">
                <a:solidFill>
                  <a:srgbClr val="8000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Tal ben-Shahar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19200" y="5791200"/>
            <a:ext cx="75453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800">
                <a:latin typeface="Gill Sans" pitchFamily="-108" charset="0"/>
                <a:ea typeface="Gill Sans" pitchFamily="-108" charset="0"/>
                <a:cs typeface="Gill Sans" pitchFamily="-108" charset="0"/>
              </a:rPr>
              <a:t>* Sounds better than “stolen”</a:t>
            </a:r>
            <a:endParaRPr lang="en-US">
              <a:latin typeface="Gill Sans" pitchFamily="-108" charset="0"/>
              <a:ea typeface="Gill Sans" pitchFamily="-108" charset="0"/>
              <a:cs typeface="Gill Sans" pitchFamily="-10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4" name="Oval 6"/>
          <p:cNvSpPr>
            <a:spLocks noChangeArrowheads="1"/>
          </p:cNvSpPr>
          <p:nvPr/>
        </p:nvSpPr>
        <p:spPr bwMode="auto">
          <a:xfrm>
            <a:off x="114300" y="2895600"/>
            <a:ext cx="2514600" cy="457200"/>
          </a:xfrm>
          <a:prstGeom prst="ellips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75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475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762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859338" y="620713"/>
            <a:ext cx="13684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FF00"/>
                </a:solidFill>
              </a:rPr>
              <a:t>.com</a:t>
            </a:r>
          </a:p>
        </p:txBody>
      </p:sp>
    </p:spTree>
    <p:extLst>
      <p:ext uri="{BB962C8B-B14F-4D97-AF65-F5344CB8AC3E}">
        <p14:creationId xmlns:p14="http://schemas.microsoft.com/office/powerpoint/2010/main" val="167037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7200" b="1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The best song ever</a:t>
            </a:r>
            <a:endParaRPr lang="en-US" sz="7200" b="1" smtClean="0"/>
          </a:p>
        </p:txBody>
      </p:sp>
      <p:pic>
        <p:nvPicPr>
          <p:cNvPr id="3" name="whitney love you1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12" y="1242204"/>
            <a:ext cx="9144000" cy="5559724"/>
          </a:xfr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796761" y="5157192"/>
            <a:ext cx="11620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Comic Sans MS"/>
                <a:ea typeface="Apple Casual" pitchFamily="-108" charset="0"/>
                <a:cs typeface="Comic Sans MS"/>
              </a:rPr>
              <a:t>10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S</a:t>
            </a:r>
            <a:endParaRPr lang="en-US" dirty="0">
              <a:solidFill>
                <a:schemeClr val="bg1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5108" name="Rectangle 6"/>
          <p:cNvSpPr>
            <a:spLocks noChangeArrowheads="1"/>
          </p:cNvSpPr>
          <p:nvPr/>
        </p:nvSpPr>
        <p:spPr bwMode="auto">
          <a:xfrm>
            <a:off x="3200400" y="1752600"/>
            <a:ext cx="3810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09" name="Rectangle 8"/>
          <p:cNvSpPr>
            <a:spLocks noChangeArrowheads="1"/>
          </p:cNvSpPr>
          <p:nvPr/>
        </p:nvSpPr>
        <p:spPr bwMode="auto">
          <a:xfrm>
            <a:off x="609600" y="1752600"/>
            <a:ext cx="304800" cy="685800"/>
          </a:xfrm>
          <a:prstGeom prst="rect">
            <a:avLst/>
          </a:prstGeom>
          <a:solidFill>
            <a:srgbClr val="0D0D0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5111" name="TextBox 14"/>
          <p:cNvSpPr txBox="1">
            <a:spLocks noChangeArrowheads="1"/>
          </p:cNvSpPr>
          <p:nvPr/>
        </p:nvSpPr>
        <p:spPr bwMode="auto">
          <a:xfrm>
            <a:off x="304800" y="400050"/>
            <a:ext cx="87439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 sz="6600">
              <a:solidFill>
                <a:schemeClr val="bg1"/>
              </a:solidFill>
              <a:latin typeface="Gill Sans" pitchFamily="-108" charset="0"/>
              <a:ea typeface="Calibri" pitchFamily="-108" charset="0"/>
              <a:cs typeface="Calibri" pitchFamily="-108" charset="0"/>
            </a:endParaRPr>
          </a:p>
        </p:txBody>
      </p:sp>
      <p:pic>
        <p:nvPicPr>
          <p:cNvPr id="3" name="コンテンツ プレースホルダー 2"/>
          <p:cNvPicPr>
            <a:picLocks noGrp="1" noChangeAspect="1"/>
          </p:cNvPicPr>
          <p:nvPr>
            <p:ph idx="1"/>
          </p:nvPr>
        </p:nvPicPr>
        <p:blipFill>
          <a:blip r:embed="rId3"/>
          <a:srcRect t="1428" b="1428"/>
          <a:stretch>
            <a:fillRect/>
          </a:stretch>
        </p:blipFill>
        <p:spPr>
          <a:xfrm>
            <a:off x="-1044624" y="2286312"/>
            <a:ext cx="8229600" cy="4525963"/>
          </a:xfrm>
        </p:spPr>
      </p:pic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786505" y="32078"/>
            <a:ext cx="435749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r"/>
            <a:r>
              <a:rPr lang="en-US" sz="6600" b="1" dirty="0" smtClean="0">
                <a:solidFill>
                  <a:schemeClr val="bg1"/>
                </a:solidFill>
                <a:latin typeface="Gill Sans"/>
                <a:ea typeface="Gill Sans" pitchFamily="-108" charset="0"/>
                <a:cs typeface="Gill Sans"/>
              </a:rPr>
              <a:t>Rest well, </a:t>
            </a:r>
          </a:p>
          <a:p>
            <a:pPr algn="r"/>
            <a:r>
              <a:rPr lang="en-US" sz="6600" b="1" dirty="0" smtClean="0">
                <a:solidFill>
                  <a:schemeClr val="bg1"/>
                </a:solidFill>
                <a:latin typeface="Gill Sans"/>
                <a:ea typeface="Gill Sans" pitchFamily="-108" charset="0"/>
                <a:cs typeface="Gill Sans"/>
              </a:rPr>
              <a:t>Whitney.</a:t>
            </a:r>
          </a:p>
        </p:txBody>
      </p:sp>
    </p:spTree>
    <p:extLst>
      <p:ext uri="{BB962C8B-B14F-4D97-AF65-F5344CB8AC3E}">
        <p14:creationId xmlns:p14="http://schemas.microsoft.com/office/powerpoint/2010/main" val="2509819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7200" b="1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The best song ever</a:t>
            </a:r>
            <a:endParaRPr lang="en-US" sz="7200" b="1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788275" y="5877272"/>
            <a:ext cx="15081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rgbClr val="0000FF"/>
                </a:solidFill>
                <a:latin typeface="Comic Sans MS"/>
                <a:ea typeface="Apple Casual" pitchFamily="-108" charset="0"/>
                <a:cs typeface="Comic Sans MS"/>
              </a:rPr>
              <a:t>10</a:t>
            </a:r>
          </a:p>
          <a:p>
            <a:endParaRPr lang="en-US" dirty="0"/>
          </a:p>
        </p:txBody>
      </p:sp>
      <p:pic>
        <p:nvPicPr>
          <p:cNvPr id="2" name="Dolly I will always love you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465" y="1417638"/>
            <a:ext cx="9158465" cy="4637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7200" b="1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The best song ever</a:t>
            </a:r>
            <a:endParaRPr lang="en-US" sz="7200" b="1" smtClean="0"/>
          </a:p>
        </p:txBody>
      </p:sp>
      <p:pic>
        <p:nvPicPr>
          <p:cNvPr id="2" name="Beethoven 9th Karaja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0215" y="1468750"/>
            <a:ext cx="9144000" cy="5704666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21016" y="5024025"/>
            <a:ext cx="28956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  <a:latin typeface="Comic Sans MS"/>
                <a:ea typeface="Apple Casual" pitchFamily="-108" charset="0"/>
                <a:cs typeface="Comic Sans MS"/>
              </a:rPr>
              <a:t>9</a:t>
            </a:r>
            <a:r>
              <a:rPr lang="en-US" sz="6600" baseline="30000" dirty="0">
                <a:solidFill>
                  <a:srgbClr val="FFFF00"/>
                </a:solidFill>
                <a:latin typeface="Comic Sans MS"/>
                <a:ea typeface="Apple Casual" pitchFamily="-108" charset="0"/>
                <a:cs typeface="Comic Sans MS"/>
              </a:rPr>
              <a:t>1/2</a:t>
            </a:r>
          </a:p>
          <a:p>
            <a:endParaRPr lang="en-US" sz="6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7200" b="1" dirty="0" smtClean="0">
                <a:latin typeface="Gill Sans" pitchFamily="-108" charset="0"/>
                <a:ea typeface="Gill Sans" pitchFamily="-108" charset="0"/>
                <a:cs typeface="Gill Sans" pitchFamily="-108" charset="0"/>
              </a:rPr>
              <a:t>The best song ever</a:t>
            </a:r>
            <a:endParaRPr lang="en-US" sz="7200" b="1" dirty="0" smtClean="0"/>
          </a:p>
        </p:txBody>
      </p:sp>
      <p:sp>
        <p:nvSpPr>
          <p:cNvPr id="137221" name="TextBox 6"/>
          <p:cNvSpPr txBox="1">
            <a:spLocks noChangeArrowheads="1"/>
          </p:cNvSpPr>
          <p:nvPr/>
        </p:nvSpPr>
        <p:spPr bwMode="auto">
          <a:xfrm>
            <a:off x="315194" y="3640950"/>
            <a:ext cx="2528614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8800" dirty="0">
                <a:solidFill>
                  <a:srgbClr val="0000FF"/>
                </a:solidFill>
                <a:latin typeface="Comic Sans MS"/>
                <a:ea typeface="Apple Casual" pitchFamily="-108" charset="0"/>
                <a:cs typeface="Comic Sans MS"/>
              </a:rPr>
              <a:t>9</a:t>
            </a:r>
            <a:r>
              <a:rPr lang="en-US" sz="8800" baseline="30000" dirty="0">
                <a:solidFill>
                  <a:srgbClr val="0000FF"/>
                </a:solidFill>
                <a:latin typeface="Comic Sans MS"/>
                <a:ea typeface="Apple Casual" pitchFamily="-108" charset="0"/>
                <a:cs typeface="Comic Sans MS"/>
              </a:rPr>
              <a:t>1/2</a:t>
            </a:r>
          </a:p>
          <a:p>
            <a:endParaRPr lang="en-US" sz="8800" dirty="0">
              <a:solidFill>
                <a:srgbClr val="0000FF"/>
              </a:solidFill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  <a:p>
            <a:endParaRPr lang="en-US" sz="6600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  <a:p>
            <a:endParaRPr lang="en-US" sz="6600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  <a:p>
            <a:endParaRPr lang="en-US" sz="6600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  <a:p>
            <a:endParaRPr lang="en-US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89200" y="3498850"/>
            <a:ext cx="33782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8800" dirty="0">
                <a:solidFill>
                  <a:srgbClr val="0000FF"/>
                </a:solidFill>
                <a:latin typeface="Comic Sans MS"/>
                <a:ea typeface="Apple Casual" pitchFamily="-108" charset="0"/>
                <a:cs typeface="Comic Sans MS"/>
              </a:rPr>
              <a:t>+ </a:t>
            </a:r>
            <a:r>
              <a:rPr lang="en-US" sz="8800" dirty="0" smtClean="0">
                <a:solidFill>
                  <a:srgbClr val="0000FF"/>
                </a:solidFill>
                <a:latin typeface="Comic Sans MS"/>
                <a:ea typeface="Apple Casual" pitchFamily="-108" charset="0"/>
                <a:cs typeface="Comic Sans MS"/>
              </a:rPr>
              <a:t>10 +</a:t>
            </a:r>
            <a:endParaRPr lang="en-US" sz="6600" dirty="0">
              <a:latin typeface="Comic Sans MS"/>
              <a:ea typeface="Apple Casual" pitchFamily="-108" charset="0"/>
              <a:cs typeface="Comic Sans MS"/>
            </a:endParaRPr>
          </a:p>
          <a:p>
            <a:endParaRPr lang="en-US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429000" y="4572000"/>
            <a:ext cx="266700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500" dirty="0">
                <a:solidFill>
                  <a:srgbClr val="0000FF"/>
                </a:solidFill>
                <a:latin typeface="Comic Sans MS"/>
                <a:ea typeface="Apple Casual" pitchFamily="-108" charset="0"/>
                <a:cs typeface="Comic Sans MS"/>
              </a:rPr>
              <a:t>29</a:t>
            </a:r>
            <a:endParaRPr lang="en-US" sz="6600" dirty="0">
              <a:latin typeface="Comic Sans MS"/>
              <a:ea typeface="Apple Casual" pitchFamily="-108" charset="0"/>
              <a:cs typeface="Comic Sans MS"/>
            </a:endParaRPr>
          </a:p>
          <a:p>
            <a:endParaRPr lang="en-US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429000" y="4945063"/>
            <a:ext cx="1716088" cy="1150937"/>
          </a:xfrm>
          <a:prstGeom prst="line">
            <a:avLst/>
          </a:prstGeom>
          <a:ln w="152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429000" y="5097463"/>
            <a:ext cx="2209800" cy="998537"/>
          </a:xfrm>
          <a:prstGeom prst="line">
            <a:avLst/>
          </a:prstGeom>
          <a:ln w="152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771862" y="4772025"/>
            <a:ext cx="3200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Comic Sans MS"/>
                <a:ea typeface="Apple Casual" pitchFamily="-108" charset="0"/>
                <a:cs typeface="Comic Sans MS"/>
              </a:rPr>
              <a:t>noise</a:t>
            </a:r>
          </a:p>
        </p:txBody>
      </p:sp>
      <p:pic>
        <p:nvPicPr>
          <p:cNvPr id="137228" name="Picture 12" descr="/Users/marchelgesen/Documents/presentations/science of happiness/I will always love you/Beethoven 9th Karajan.mov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5867400" y="2020888"/>
            <a:ext cx="2257425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Dolly I will always love you.mov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87688" y="1988393"/>
            <a:ext cx="2779712" cy="1407599"/>
          </a:xfrm>
          <a:prstGeom prst="rect">
            <a:avLst/>
          </a:prstGeom>
        </p:spPr>
      </p:pic>
      <p:pic>
        <p:nvPicPr>
          <p:cNvPr id="4" name="whitney love you1.mov">
            <a:hlinkClick r:id="" action="ppaction://media"/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9562" y="1944799"/>
            <a:ext cx="2361592" cy="1435892"/>
          </a:xfrm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6003826" y="3424926"/>
            <a:ext cx="2528614" cy="6124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8800" dirty="0">
                <a:solidFill>
                  <a:srgbClr val="0000FF"/>
                </a:solidFill>
                <a:latin typeface="Comic Sans MS"/>
                <a:ea typeface="Apple Casual" pitchFamily="-108" charset="0"/>
                <a:cs typeface="Comic Sans MS"/>
              </a:rPr>
              <a:t>9</a:t>
            </a:r>
            <a:r>
              <a:rPr lang="en-US" sz="8800" baseline="30000" dirty="0">
                <a:solidFill>
                  <a:srgbClr val="0000FF"/>
                </a:solidFill>
                <a:latin typeface="Comic Sans MS"/>
                <a:ea typeface="Apple Casual" pitchFamily="-108" charset="0"/>
                <a:cs typeface="Comic Sans MS"/>
              </a:rPr>
              <a:t>1/2</a:t>
            </a:r>
          </a:p>
          <a:p>
            <a:endParaRPr lang="en-US" sz="8800" dirty="0">
              <a:solidFill>
                <a:srgbClr val="0000FF"/>
              </a:solidFill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  <a:p>
            <a:endParaRPr lang="en-US" sz="6600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  <a:p>
            <a:endParaRPr lang="en-US" sz="6600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  <a:p>
            <a:endParaRPr lang="en-US" sz="6600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  <a:p>
            <a:endParaRPr lang="en-US" dirty="0">
              <a:latin typeface="Apple Casual" pitchFamily="-108" charset="0"/>
              <a:ea typeface="Apple Casual" pitchFamily="-108" charset="0"/>
              <a:cs typeface="Apple Casual" pitchFamily="-10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6726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4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1744" fill="hold"/>
                                        <p:tgtEl>
                                          <p:spTgt spid="137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7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37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228"/>
                  </p:tgtEl>
                </p:cond>
              </p:nextCondLst>
            </p:seq>
            <p:vide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722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24528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8" grpId="0"/>
      <p:bldP spid="10" grpId="0"/>
      <p:bldP spid="1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139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926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3300" y="0"/>
            <a:ext cx="10147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TextBox 4"/>
          <p:cNvSpPr txBox="1">
            <a:spLocks noChangeArrowheads="1"/>
          </p:cNvSpPr>
          <p:nvPr/>
        </p:nvSpPr>
        <p:spPr bwMode="auto">
          <a:xfrm>
            <a:off x="220663" y="5181600"/>
            <a:ext cx="427513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 b="1">
                <a:solidFill>
                  <a:srgbClr val="FFFF00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simplify</a:t>
            </a:r>
          </a:p>
        </p:txBody>
      </p:sp>
    </p:spTree>
    <p:extLst>
      <p:ext uri="{BB962C8B-B14F-4D97-AF65-F5344CB8AC3E}">
        <p14:creationId xmlns:p14="http://schemas.microsoft.com/office/powerpoint/2010/main" val="1557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7155" name="TextBox 7"/>
          <p:cNvSpPr txBox="1">
            <a:spLocks noChangeArrowheads="1"/>
          </p:cNvSpPr>
          <p:nvPr/>
        </p:nvSpPr>
        <p:spPr bwMode="auto">
          <a:xfrm>
            <a:off x="7467600" y="6488113"/>
            <a:ext cx="1377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Achor 2010</a:t>
            </a:r>
          </a:p>
        </p:txBody>
      </p:sp>
      <p:sp>
        <p:nvSpPr>
          <p:cNvPr id="177156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715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718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2438400" y="1219200"/>
            <a:ext cx="304800" cy="609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Arc 12"/>
          <p:cNvSpPr/>
          <p:nvPr/>
        </p:nvSpPr>
        <p:spPr>
          <a:xfrm flipV="1">
            <a:off x="3429000" y="2438400"/>
            <a:ext cx="2590800" cy="1341438"/>
          </a:xfrm>
          <a:prstGeom prst="arc">
            <a:avLst>
              <a:gd name="adj1" fmla="val 10868535"/>
              <a:gd name="adj2" fmla="val 0"/>
            </a:avLst>
          </a:prstGeom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7160" name="TextBox 13"/>
          <p:cNvSpPr txBox="1">
            <a:spLocks noChangeArrowheads="1"/>
          </p:cNvSpPr>
          <p:nvPr/>
        </p:nvSpPr>
        <p:spPr bwMode="auto">
          <a:xfrm>
            <a:off x="4495800" y="4648200"/>
            <a:ext cx="49530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600" b="1">
                <a:solidFill>
                  <a:srgbClr val="FFFF00"/>
                </a:solidFill>
                <a:latin typeface="Bradley Hand ITC TT-Bold" pitchFamily="-108" charset="0"/>
                <a:ea typeface="Gill Sans" pitchFamily="-108" charset="0"/>
                <a:cs typeface="Gill Sans" pitchFamily="-108" charset="0"/>
              </a:rPr>
              <a:t>Thank you.</a:t>
            </a:r>
          </a:p>
          <a:p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553200" y="1219200"/>
            <a:ext cx="304800" cy="6096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1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43" name="Content Placeholder 2"/>
          <p:cNvSpPr>
            <a:spLocks noGrp="1"/>
          </p:cNvSpPr>
          <p:nvPr>
            <p:ph idx="1"/>
          </p:nvPr>
        </p:nvSpPr>
        <p:spPr>
          <a:xfrm>
            <a:off x="914400" y="4191000"/>
            <a:ext cx="3124200" cy="1935163"/>
          </a:xfrm>
        </p:spPr>
        <p:txBody>
          <a:bodyPr/>
          <a:lstStyle/>
          <a:p>
            <a:endParaRPr lang="en-US"/>
          </a:p>
        </p:txBody>
      </p:sp>
      <p:pic>
        <p:nvPicPr>
          <p:cNvPr id="16384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5" name="TextBox 6"/>
          <p:cNvSpPr txBox="1">
            <a:spLocks noChangeArrowheads="1"/>
          </p:cNvSpPr>
          <p:nvPr/>
        </p:nvSpPr>
        <p:spPr bwMode="auto">
          <a:xfrm>
            <a:off x="1066800" y="2057400"/>
            <a:ext cx="4114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P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E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R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M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63688" y="2971800"/>
            <a:ext cx="4532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ngagement </a:t>
            </a:r>
          </a:p>
        </p:txBody>
      </p:sp>
      <p:pic>
        <p:nvPicPr>
          <p:cNvPr id="163851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0"/>
            <a:ext cx="3352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2743200" cy="2235199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2743200" y="0"/>
            <a:ext cx="76200" cy="27463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743200" y="0"/>
            <a:ext cx="6400800" cy="2235200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343400" y="3048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dirty="0" smtClean="0">
                <a:solidFill>
                  <a:srgbClr val="FFFF00"/>
                </a:solidFill>
                <a:latin typeface="Baskerville Old Face"/>
                <a:cs typeface="Baskerville Old Face"/>
              </a:rPr>
              <a:t>Flourish</a:t>
            </a:r>
            <a:endParaRPr lang="en-US" sz="9600" dirty="0">
              <a:solidFill>
                <a:srgbClr val="FFFF00"/>
              </a:solidFill>
              <a:latin typeface="Baskerville Old Face"/>
              <a:cs typeface="Baskerville Old Face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253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3776663" y="276225"/>
            <a:ext cx="502936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Gill Sans"/>
                <a:cs typeface="Gill Sans"/>
              </a:rPr>
              <a:t>Engagement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229600" cy="1143000"/>
          </a:xfrm>
        </p:spPr>
        <p:txBody>
          <a:bodyPr/>
          <a:lstStyle/>
          <a:p>
            <a:pPr algn="r"/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Memory </a:t>
            </a:r>
            <a:b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</a:br>
            <a:r>
              <a:rPr lang="en-US" sz="6000" b="1" dirty="0" smtClean="0">
                <a:solidFill>
                  <a:srgbClr val="800000"/>
                </a:solidFill>
                <a:latin typeface="Gill Sans"/>
                <a:cs typeface="Gill Sans"/>
              </a:rPr>
              <a:t>check</a:t>
            </a:r>
            <a:endParaRPr lang="en-US" sz="6000" b="1" dirty="0">
              <a:solidFill>
                <a:srgbClr val="800000"/>
              </a:solidFill>
              <a:latin typeface="Gill Sans"/>
              <a:cs typeface="Gill Sans"/>
            </a:endParaRPr>
          </a:p>
        </p:txBody>
      </p:sp>
      <p:sp>
        <p:nvSpPr>
          <p:cNvPr id="163843" name="Content Placeholder 2"/>
          <p:cNvSpPr>
            <a:spLocks noGrp="1"/>
          </p:cNvSpPr>
          <p:nvPr>
            <p:ph idx="1"/>
          </p:nvPr>
        </p:nvSpPr>
        <p:spPr>
          <a:xfrm>
            <a:off x="914400" y="4191000"/>
            <a:ext cx="3124200" cy="1935163"/>
          </a:xfrm>
        </p:spPr>
        <p:txBody>
          <a:bodyPr/>
          <a:lstStyle/>
          <a:p>
            <a:endParaRPr lang="en-US"/>
          </a:p>
        </p:txBody>
      </p:sp>
      <p:pic>
        <p:nvPicPr>
          <p:cNvPr id="16384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97180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5" name="TextBox 6"/>
          <p:cNvSpPr txBox="1">
            <a:spLocks noChangeArrowheads="1"/>
          </p:cNvSpPr>
          <p:nvPr/>
        </p:nvSpPr>
        <p:spPr bwMode="auto">
          <a:xfrm>
            <a:off x="1066800" y="2057400"/>
            <a:ext cx="41148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P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E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R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M</a:t>
            </a:r>
          </a:p>
          <a:p>
            <a:r>
              <a:rPr lang="en-US" sz="6000" b="1">
                <a:solidFill>
                  <a:srgbClr val="0000FF"/>
                </a:solidFill>
                <a:latin typeface="Gill Sans" pitchFamily="-108" charset="0"/>
                <a:ea typeface="Gill Sans" pitchFamily="-108" charset="0"/>
                <a:cs typeface="Gill Sans" pitchFamily="-108" charset="0"/>
              </a:rPr>
              <a:t>A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00200" y="2057400"/>
            <a:ext cx="63373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ositive Emotion 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63688" y="2971800"/>
            <a:ext cx="4532312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ngagement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676400" y="3860800"/>
            <a:ext cx="48561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elationships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760538" y="4800600"/>
            <a:ext cx="27495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eaning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684338" y="5715000"/>
            <a:ext cx="6121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6000" b="1">
                <a:latin typeface="Gill Sans" pitchFamily="-108" charset="0"/>
                <a:ea typeface="Gill Sans" pitchFamily="-108" charset="0"/>
                <a:cs typeface="Gill Sans" pitchFamily="-108" charset="0"/>
              </a:rPr>
              <a:t>ccomplishment </a:t>
            </a:r>
          </a:p>
        </p:txBody>
      </p:sp>
    </p:spTree>
    <p:extLst>
      <p:ext uri="{BB962C8B-B14F-4D97-AF65-F5344CB8AC3E}">
        <p14:creationId xmlns:p14="http://schemas.microsoft.com/office/powerpoint/2010/main" val="3453280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47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74756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990600"/>
            <a:ext cx="4152900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2400"/>
            <a:ext cx="878998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43400" y="2057400"/>
            <a:ext cx="44053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0">
                <a:latin typeface="Century Schoolbook" pitchFamily="-108" charset="0"/>
                <a:ea typeface="Century Schoolbook" pitchFamily="-108" charset="0"/>
                <a:cs typeface="Century Schoolbook" pitchFamily="-108" charset="0"/>
              </a:rPr>
              <a:t>PEP Lab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1371600"/>
            <a:ext cx="5029200" cy="767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2794</TotalTime>
  <Words>858</Words>
  <Application>Microsoft Macintosh PowerPoint</Application>
  <PresentationFormat>On-screen Show (4:3)</PresentationFormat>
  <Paragraphs>286</Paragraphs>
  <Slides>56</Slides>
  <Notes>34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bef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Memory  check</vt:lpstr>
      <vt:lpstr>PowerPoint Presentation</vt:lpstr>
      <vt:lpstr>PowerPoint Presentation</vt:lpstr>
      <vt:lpstr>PowerPoint Presentation</vt:lpstr>
      <vt:lpstr>PowerPoint Presentation</vt:lpstr>
      <vt:lpstr>The tipping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Engaging, personalized,  multi-sensory  activities</vt:lpstr>
      <vt:lpstr>       Engaging activities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Memory  check</vt:lpstr>
      <vt:lpstr>PowerPoint Presentation</vt:lpstr>
      <vt:lpstr>PowerPoint Presentation</vt:lpstr>
      <vt:lpstr>PowerPoint Presentation</vt:lpstr>
      <vt:lpstr>PowerPoint Presentation</vt:lpstr>
      <vt:lpstr>A strategy: Steal time</vt:lpstr>
      <vt:lpstr>PowerPoint Presentation</vt:lpstr>
      <vt:lpstr>PowerPoint Presentation</vt:lpstr>
      <vt:lpstr>The best song ever</vt:lpstr>
      <vt:lpstr>PowerPoint Presentation</vt:lpstr>
      <vt:lpstr>The best song ever</vt:lpstr>
      <vt:lpstr>The best song ever</vt:lpstr>
      <vt:lpstr>The best song ever</vt:lpstr>
      <vt:lpstr>1</vt:lpstr>
      <vt:lpstr>PowerPoint Presentation</vt:lpstr>
    </vt:vector>
  </TitlesOfParts>
  <Company>Miyagi Gakuin Women's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Marc Helgesen</dc:creator>
  <cp:lastModifiedBy>Helgesen Marc</cp:lastModifiedBy>
  <cp:revision>284</cp:revision>
  <dcterms:created xsi:type="dcterms:W3CDTF">2012-08-15T04:57:55Z</dcterms:created>
  <dcterms:modified xsi:type="dcterms:W3CDTF">2012-10-03T12:47:01Z</dcterms:modified>
</cp:coreProperties>
</file>