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56" r:id="rId3"/>
    <p:sldId id="274" r:id="rId4"/>
    <p:sldId id="276" r:id="rId5"/>
    <p:sldId id="275" r:id="rId6"/>
    <p:sldId id="279" r:id="rId7"/>
    <p:sldId id="280" r:id="rId8"/>
    <p:sldId id="290" r:id="rId9"/>
    <p:sldId id="288" r:id="rId10"/>
    <p:sldId id="281" r:id="rId11"/>
    <p:sldId id="289" r:id="rId12"/>
    <p:sldId id="287" r:id="rId13"/>
    <p:sldId id="282" r:id="rId14"/>
    <p:sldId id="283" r:id="rId15"/>
    <p:sldId id="284" r:id="rId16"/>
    <p:sldId id="272" r:id="rId17"/>
    <p:sldId id="26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BD1D-7099-E748-BAD8-E7DE77FD6CBC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3D0C-FFE2-184F-B789-4FD32ED9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Height						Nonverbal communication is Communication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birthday (Jan – December)			- need to speak to check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time you got up today. (drop if no time)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How long it took you to get here today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676A79-6BD3-3449-968F-1B1A3D44CE07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2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9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elgesenHandout.weebl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00" y="-335846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Gill Sans"/>
                <a:cs typeface="Gill Sans"/>
              </a:rPr>
              <a:t>Energy breaks</a:t>
            </a:r>
            <a:endParaRPr lang="en-US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" y="739406"/>
            <a:ext cx="8954263" cy="572382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Human beings were not designed to sit in desks all day.  </a:t>
            </a:r>
            <a:r>
              <a:rPr lang="en-US" sz="11200" b="1" dirty="0" smtClean="0">
                <a:solidFill>
                  <a:schemeClr val="tx1"/>
                </a:solidFill>
                <a:latin typeface="Gill Sans"/>
                <a:cs typeface="Gill Sans"/>
              </a:rPr>
              <a:t>Energy breaks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 get your students moving and energized. </a:t>
            </a:r>
            <a:endParaRPr lang="en-US" sz="112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11200" b="1" dirty="0" smtClean="0">
                <a:solidFill>
                  <a:schemeClr val="tx1"/>
                </a:solidFill>
                <a:latin typeface="Gill Sans"/>
                <a:cs typeface="Gill Sans"/>
              </a:rPr>
              <a:t>Line up nonverbally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 is a movement activity.  Students, in groups of 6-8 (or whatever is convenient) line up in a series of different ways.  They see how quickly they can do it. The lining up is nonverbal, then they check by speaking.    </a:t>
            </a:r>
          </a:p>
          <a:p>
            <a:pPr algn="l"/>
            <a:r>
              <a:rPr lang="en-US" sz="11200" dirty="0" smtClean="0">
                <a:solidFill>
                  <a:srgbClr val="FF0000"/>
                </a:solidFill>
                <a:latin typeface="Gill Sans"/>
                <a:cs typeface="Gill Sans"/>
              </a:rPr>
              <a:t>Note: there are 9 tasks.  That is probably too many for one class session.  Consider doing 3-4 of them in any one class. A good way to divide students into pairs for pairwork is to do these tasks.  After the last one, they work with the person next to them for their task. </a:t>
            </a:r>
            <a:endParaRPr lang="en-US" sz="11200" dirty="0">
              <a:solidFill>
                <a:srgbClr val="FF0000"/>
              </a:solidFill>
              <a:latin typeface="Gill Sans"/>
              <a:cs typeface="Gill Sans"/>
            </a:endParaRPr>
          </a:p>
          <a:p>
            <a:pPr algn="l"/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Use slide 16 to explain the importance of </a:t>
            </a:r>
            <a:r>
              <a:rPr lang="en-US" sz="11200" dirty="0" err="1" smtClean="0">
                <a:solidFill>
                  <a:schemeClr val="tx1"/>
                </a:solidFill>
                <a:latin typeface="Gill Sans"/>
                <a:cs typeface="Gill Sans"/>
              </a:rPr>
              <a:t>movment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. One minute of movement increases blood/oxygen to the brain by 15%</a:t>
            </a:r>
            <a:endParaRPr lang="en-US" sz="72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© Marc Helgesen.  </a:t>
            </a:r>
            <a:r>
              <a:rPr lang="en-US" sz="7200" smtClean="0">
                <a:solidFill>
                  <a:schemeClr val="tx1"/>
                </a:solidFill>
                <a:latin typeface="Gill Sans"/>
                <a:cs typeface="Gill Sans"/>
              </a:rPr>
              <a:t>May 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be freely used for non-commercial purposes.</a:t>
            </a: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For more, visit:  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  <a:hlinkClick r:id="rId2"/>
              </a:rPr>
              <a:t>www.HelgesenHandouts.weebly.com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.   Click on “Physical activity…” </a:t>
            </a:r>
          </a:p>
          <a:p>
            <a:pPr algn="l"/>
            <a:endParaRPr lang="en-US" sz="4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Gill Sans"/>
                <a:cs typeface="Gill Sans"/>
              </a:rPr>
              <a:t>This slide is for the teacher’s information.   The student slide show starts with slide 2.</a:t>
            </a:r>
          </a:p>
          <a:p>
            <a:pPr algn="l"/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9400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516" y="3614804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Earliest to latest.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448662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he time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y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ou  got 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u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p today.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61031" y="5358679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0" y="1890485"/>
            <a:ext cx="3978011" cy="43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02" y="3816085"/>
            <a:ext cx="4355322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Shortest time </a:t>
            </a:r>
            <a:r>
              <a:rPr lang="en-US" sz="6000" b="1" dirty="0">
                <a:solidFill>
                  <a:srgbClr val="000000"/>
                </a:solidFill>
                <a:latin typeface="Gill Sans"/>
                <a:cs typeface="Gill Sans"/>
              </a:rPr>
              <a:t>t</a:t>
            </a: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o </a:t>
            </a:r>
          </a:p>
          <a:p>
            <a:pPr marL="0" indent="0" algn="r">
              <a:buNone/>
            </a:pPr>
            <a:r>
              <a:rPr lang="en-US" sz="6000" b="1" dirty="0">
                <a:solidFill>
                  <a:srgbClr val="000000"/>
                </a:solidFill>
                <a:latin typeface="Gill Sans"/>
                <a:cs typeface="Gill Sans"/>
              </a:rPr>
              <a:t>l</a:t>
            </a: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ongest.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								how long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it took to get to 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s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chool today.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35757" y="5226070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speaking.</a:t>
            </a: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757" y="3453205"/>
            <a:ext cx="6666673" cy="34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599" y="4756010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Earliest to latest.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481844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he time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y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ou went 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 bed 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last night.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39886" y="500738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4304" y="1279917"/>
            <a:ext cx="5578083" cy="55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5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46" y="20079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270" y="1610628"/>
            <a:ext cx="4050676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Shortest to longest.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8743" y="122933"/>
            <a:ext cx="5544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h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air length.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2049" y="4363581"/>
            <a:ext cx="308389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Does </a:t>
            </a: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everyone </a:t>
            </a: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agree?</a:t>
            </a: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3797"/>
            <a:ext cx="3051113" cy="3360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113" y="2835577"/>
            <a:ext cx="2690156" cy="40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6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446" y="2762014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Smallest to biggest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8557" y="5669420"/>
            <a:ext cx="3232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Compare.</a:t>
            </a: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8" y="2075064"/>
            <a:ext cx="4222771" cy="4782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364" y="2368478"/>
            <a:ext cx="2489169" cy="22628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3571" y="-1960"/>
            <a:ext cx="5489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he size of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your hand.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252" y="4618594"/>
            <a:ext cx="3582722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Least to most. 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076" y="0"/>
            <a:ext cx="39851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ime 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on-line 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each day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59965" y="495613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942" y="1348363"/>
            <a:ext cx="6391018" cy="55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-1295400"/>
            <a:ext cx="8839200" cy="36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8800" b="1" dirty="0" smtClean="0">
              <a:solidFill>
                <a:srgbClr val="FFFF00"/>
              </a:solidFill>
              <a:latin typeface="Gill Sans" charset="0"/>
              <a:cs typeface="Gill Sans" charset="0"/>
            </a:endParaRPr>
          </a:p>
          <a:p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When you stand and move, it increases blood </a:t>
            </a:r>
            <a:r>
              <a:rPr lang="en-US" sz="4400" b="1" dirty="0" smtClean="0">
                <a:solidFill>
                  <a:srgbClr val="0000FF"/>
                </a:solidFill>
                <a:latin typeface="Gill Sans" charset="0"/>
                <a:cs typeface="Gill Sans" charset="0"/>
              </a:rPr>
              <a:t>and oxygen</a:t>
            </a:r>
          </a:p>
          <a:p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to your brain.</a:t>
            </a:r>
          </a:p>
          <a:p>
            <a:pPr algn="r"/>
            <a:endParaRPr lang="en-US" b="1" dirty="0">
              <a:solidFill>
                <a:srgbClr val="FFFF00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41" y="2555204"/>
            <a:ext cx="9159341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27534" y="2900550"/>
            <a:ext cx="1118416" cy="757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99671" y="3052950"/>
            <a:ext cx="1118416" cy="757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1732" y="3164692"/>
            <a:ext cx="889816" cy="5295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8745"/>
            <a:ext cx="3505200" cy="264238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05200" y="5932141"/>
            <a:ext cx="5256642" cy="8952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1200" dirty="0" smtClean="0">
                <a:solidFill>
                  <a:srgbClr val="000000"/>
                </a:solidFill>
              </a:rPr>
              <a:t>Source: Sousa, D. (2011) </a:t>
            </a:r>
            <a:r>
              <a:rPr lang="en-US" sz="2000" i="1" kern="1200" dirty="0" smtClean="0">
                <a:solidFill>
                  <a:srgbClr val="000000"/>
                </a:solidFill>
              </a:rPr>
              <a:t>How the Brain Learns, </a:t>
            </a:r>
            <a:r>
              <a:rPr lang="en-US" sz="2000" kern="1200" dirty="0" smtClean="0">
                <a:solidFill>
                  <a:srgbClr val="000000"/>
                </a:solidFill>
              </a:rPr>
              <a:t>Thousand Oaks, CA: Corwin Press.</a:t>
            </a:r>
            <a:r>
              <a:rPr lang="en-US" i="1" kern="1200" dirty="0" smtClean="0">
                <a:solidFill>
                  <a:srgbClr val="000000"/>
                </a:solidFill>
              </a:rPr>
              <a:t> </a:t>
            </a:r>
            <a:endParaRPr lang="en-US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461" y="1746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957861" y="2138249"/>
            <a:ext cx="4703805" cy="2908588"/>
          </a:xfrm>
          <a:prstGeom prst="wedgeEllipseCallout">
            <a:avLst>
              <a:gd name="adj1" fmla="val -67215"/>
              <a:gd name="adj2" fmla="val -65677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Chalkduster"/>
                <a:cs typeface="Chalkduster"/>
              </a:rPr>
              <a:t>Let’s move!</a:t>
            </a:r>
            <a:endParaRPr lang="en-US" sz="6600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805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618"/>
            <a:ext cx="5019640" cy="3856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84" y="3603170"/>
            <a:ext cx="7683500" cy="382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48231" y="152400"/>
            <a:ext cx="9384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More ideas at</a:t>
            </a:r>
          </a:p>
          <a:p>
            <a:r>
              <a:rPr lang="en-US" sz="4400" b="1" dirty="0">
                <a:latin typeface="Gill Sans"/>
                <a:cs typeface="Gill Sans"/>
              </a:rPr>
              <a:t>http://</a:t>
            </a:r>
            <a:r>
              <a:rPr lang="en-US" sz="4400" b="1" dirty="0" err="1">
                <a:latin typeface="Gill Sans"/>
                <a:cs typeface="Gill Sans"/>
              </a:rPr>
              <a:t>tinyurl.com</a:t>
            </a:r>
            <a:r>
              <a:rPr lang="en-US" sz="4400" b="1" dirty="0">
                <a:latin typeface="Gill Sans"/>
                <a:cs typeface="Gill Sans"/>
              </a:rPr>
              <a:t>/ELT-physical</a:t>
            </a:r>
          </a:p>
          <a:p>
            <a:endParaRPr lang="en-US" sz="4400" b="1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64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9845357">
            <a:off x="1305547" y="4251346"/>
            <a:ext cx="8281332" cy="1208329"/>
          </a:xfrm>
          <a:prstGeom prst="roundRect">
            <a:avLst/>
          </a:prstGeom>
          <a:solidFill>
            <a:srgbClr val="FFFF00">
              <a:alpha val="8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98721">
            <a:off x="1571046" y="3978764"/>
            <a:ext cx="77764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35F7"/>
                </a:solidFill>
                <a:latin typeface="Gill Sans"/>
                <a:cs typeface="Gill Sans"/>
              </a:rPr>
              <a:t>Energy break</a:t>
            </a:r>
            <a:endParaRPr lang="en-US" sz="8800" b="1" dirty="0">
              <a:solidFill>
                <a:srgbClr val="FF35F7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01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567765" y="155109"/>
            <a:ext cx="929341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8000" b="1" dirty="0">
                <a:latin typeface="Gill Sans" charset="0"/>
                <a:ea typeface="ＭＳ Ｐゴシック" charset="0"/>
                <a:cs typeface="Gill Sans" charset="0"/>
              </a:rPr>
              <a:t>Line up </a:t>
            </a:r>
            <a:r>
              <a:rPr lang="en-US" sz="8000" b="1" dirty="0" smtClean="0"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en-US" sz="8000" b="1" dirty="0" smtClean="0">
                <a:latin typeface="Gill Sans" charset="0"/>
                <a:ea typeface="ＭＳ Ｐゴシック" charset="0"/>
                <a:cs typeface="Gill Sans" charset="0"/>
              </a:rPr>
            </a:br>
            <a:r>
              <a:rPr lang="en-US" sz="6600" b="1" dirty="0" smtClean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nonverbally </a:t>
            </a:r>
            <a:r>
              <a:rPr lang="en-US" sz="6600" b="1" dirty="0" smtClean="0">
                <a:latin typeface="Gill Sans" charset="0"/>
                <a:ea typeface="ＭＳ Ｐゴシック" charset="0"/>
                <a:cs typeface="Gill Sans" charset="0"/>
              </a:rPr>
              <a:t>#1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ＭＳ Ｐゴシック" charset="0"/>
                <a:cs typeface="Comic Sans MS" charset="0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Arial" charset="0"/>
                <a:ea typeface="ＭＳ Ｐゴシック" charset="0"/>
                <a:cs typeface="Comic Sans MS" charset="0"/>
              </a:rPr>
            </a:br>
            <a:r>
              <a:rPr lang="en-US" sz="8000" dirty="0">
                <a:latin typeface="Comic Sans MS" charset="0"/>
                <a:ea typeface="ＭＳ Ｐゴシック" charset="0"/>
                <a:cs typeface="Comic Sans MS" charset="0"/>
              </a:rPr>
              <a:t/>
            </a:r>
            <a:br>
              <a:rPr lang="en-US" sz="8000" dirty="0">
                <a:latin typeface="Comic Sans MS" charset="0"/>
                <a:ea typeface="ＭＳ Ｐゴシック" charset="0"/>
                <a:cs typeface="Comic Sans MS" charset="0"/>
              </a:rPr>
            </a:br>
            <a:endParaRPr lang="en-US" sz="5400" dirty="0">
              <a:latin typeface="Comic Sans MS" charset="0"/>
              <a:ea typeface="ＭＳ Ｐゴシック" charset="0"/>
              <a:cs typeface="Comic Sans MS" charset="0"/>
            </a:endParaRP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08267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312268"/>
            <a:ext cx="7168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Gill Sans"/>
                <a:cs typeface="Gill Sans"/>
              </a:rPr>
              <a:t>Make groups of 6-8. </a:t>
            </a:r>
            <a:endParaRPr lang="en-US" sz="5400" b="1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5" y="1235598"/>
            <a:ext cx="69311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How fast can you 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line up each way?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040548" y="4472123"/>
            <a:ext cx="2186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"/>
                <a:cs typeface="Gill Sans"/>
              </a:rPr>
              <a:t>No speaking.  </a:t>
            </a:r>
          </a:p>
          <a:p>
            <a:r>
              <a:rPr lang="en-US" b="1" dirty="0">
                <a:latin typeface="Gill Sans"/>
                <a:cs typeface="Gill Sans"/>
              </a:rPr>
              <a:t>Gestures are OK.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711537"/>
            <a:ext cx="68575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Gill Sans"/>
                <a:cs typeface="Gill Sans"/>
              </a:rPr>
              <a:t>No speaking. </a:t>
            </a:r>
          </a:p>
          <a:p>
            <a:r>
              <a:rPr lang="en-US" sz="6000" b="1" dirty="0" smtClean="0">
                <a:latin typeface="Gill Sans"/>
                <a:cs typeface="Gill Sans"/>
              </a:rPr>
              <a:t>Gestures are OK.</a:t>
            </a:r>
            <a:endParaRPr lang="en-US" sz="6000" b="1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0548" y="4472123"/>
            <a:ext cx="2186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"/>
                <a:cs typeface="Gill Sans"/>
              </a:rPr>
              <a:t>No speaking.  </a:t>
            </a:r>
          </a:p>
          <a:p>
            <a:r>
              <a:rPr lang="en-US" b="1" dirty="0">
                <a:latin typeface="Gill Sans"/>
                <a:cs typeface="Gill Sans"/>
              </a:rPr>
              <a:t>Gestures are OK.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312268"/>
            <a:ext cx="6573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Gill Sans"/>
                <a:cs typeface="Gill Sans"/>
              </a:rPr>
              <a:t>When you finish… </a:t>
            </a:r>
            <a:endParaRPr lang="en-US" sz="5400" b="1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5" y="1235598"/>
            <a:ext cx="76352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800000"/>
                </a:solidFill>
                <a:latin typeface="Gill Sans"/>
                <a:cs typeface="Gill Sans"/>
              </a:rPr>
              <a:t>s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it down.  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Check by speaking.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2 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270" y="1610628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Shortest to tallest.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34050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h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eight.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07" y="1600261"/>
            <a:ext cx="2944608" cy="5176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8557" y="511489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02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16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860" y="4595018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Least to most.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2231" y="122933"/>
            <a:ext cx="550914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How many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letters in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your name.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(1</a:t>
            </a:r>
            <a:r>
              <a:rPr lang="en-US" sz="6000" b="1" baseline="30000" dirty="0" smtClean="0">
                <a:solidFill>
                  <a:srgbClr val="800000"/>
                </a:solidFill>
                <a:latin typeface="Gill Sans"/>
                <a:cs typeface="Gill Sans"/>
              </a:rPr>
              <a:t>st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 and last)</a:t>
            </a:r>
            <a:endParaRPr lang="en-US" sz="60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74383" y="4935141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" y="1417638"/>
            <a:ext cx="3748181" cy="5440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470472">
            <a:off x="2018142" y="5579390"/>
            <a:ext cx="99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Hello.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I’m…</a:t>
            </a:r>
          </a:p>
        </p:txBody>
      </p:sp>
    </p:spTree>
    <p:extLst>
      <p:ext uri="{BB962C8B-B14F-4D97-AF65-F5344CB8AC3E}">
        <p14:creationId xmlns:p14="http://schemas.microsoft.com/office/powerpoint/2010/main" val="266950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715" y="1610628"/>
            <a:ext cx="4246085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January 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to December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48784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birthdays.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78557" y="511489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291"/>
            <a:ext cx="4440715" cy="49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469</Words>
  <Application>Microsoft Macintosh PowerPoint</Application>
  <PresentationFormat>On-screen Show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Energy breaks</vt:lpstr>
      <vt:lpstr>PowerPoint Presentation</vt:lpstr>
      <vt:lpstr>Line up  nonverbally #1  </vt:lpstr>
      <vt:lpstr>PowerPoint Presentation</vt:lpstr>
      <vt:lpstr>PowerPoint Presentation</vt:lpstr>
      <vt:lpstr>PowerPoint Presentation</vt:lpstr>
      <vt:lpstr>Line up by…  </vt:lpstr>
      <vt:lpstr>Line up by…  </vt:lpstr>
      <vt:lpstr>Line up by…  </vt:lpstr>
      <vt:lpstr>Line up by…  </vt:lpstr>
      <vt:lpstr>Line up by…  </vt:lpstr>
      <vt:lpstr>Line up by…  </vt:lpstr>
      <vt:lpstr>Line up by…  </vt:lpstr>
      <vt:lpstr>Line up by…  </vt:lpstr>
      <vt:lpstr>Line up by…  </vt:lpstr>
      <vt:lpstr>PowerPoint Presentation</vt:lpstr>
      <vt:lpstr>PowerPoint Presentation</vt:lpstr>
      <vt:lpstr>PowerPoint Presentation</vt:lpstr>
    </vt:vector>
  </TitlesOfParts>
  <Company>Miyagi Gakuin Women's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Helgesen</dc:creator>
  <cp:lastModifiedBy>Marc Helgesen</cp:lastModifiedBy>
  <cp:revision>47</cp:revision>
  <dcterms:created xsi:type="dcterms:W3CDTF">2015-01-17T07:13:11Z</dcterms:created>
  <dcterms:modified xsi:type="dcterms:W3CDTF">2015-06-14T03:27:43Z</dcterms:modified>
</cp:coreProperties>
</file>