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586" r:id="rId2"/>
    <p:sldId id="587" r:id="rId3"/>
    <p:sldId id="288" r:id="rId4"/>
    <p:sldId id="289" r:id="rId5"/>
    <p:sldId id="290" r:id="rId6"/>
    <p:sldId id="592" r:id="rId7"/>
    <p:sldId id="589" r:id="rId8"/>
    <p:sldId id="578" r:id="rId9"/>
    <p:sldId id="579" r:id="rId10"/>
    <p:sldId id="580" r:id="rId11"/>
    <p:sldId id="581" r:id="rId12"/>
    <p:sldId id="582" r:id="rId13"/>
    <p:sldId id="566" r:id="rId14"/>
    <p:sldId id="475" r:id="rId15"/>
    <p:sldId id="583" r:id="rId16"/>
    <p:sldId id="584" r:id="rId17"/>
    <p:sldId id="585" r:id="rId18"/>
    <p:sldId id="302" r:id="rId19"/>
    <p:sldId id="292" r:id="rId20"/>
    <p:sldId id="293" r:id="rId21"/>
  </p:sldIdLst>
  <p:sldSz cx="12192000" cy="6858000"/>
  <p:notesSz cx="6858000" cy="9144000"/>
  <p:defaultTextStyle>
    <a:defPPr>
      <a:defRPr lang="en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0"/>
    <p:restoredTop sz="95934"/>
  </p:normalViewPr>
  <p:slideViewPr>
    <p:cSldViewPr snapToGrid="0" snapToObjects="1">
      <p:cViewPr varScale="1">
        <p:scale>
          <a:sx n="115" d="100"/>
          <a:sy n="115" d="100"/>
        </p:scale>
        <p:origin x="4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AEDF3-14E4-1243-994F-FF45E7DCFB4D}" type="datetimeFigureOut">
              <a:rPr lang="en-JP" smtClean="0"/>
              <a:t>2022/03/20</a:t>
            </a:fld>
            <a:endParaRPr lang="en-JP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P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51711-348E-EB4A-BA4D-662411629E43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858792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UC- Riverside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9C020A-0795-224B-87B6-110AE59D578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495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kumimoji="0" lang="en-US" altLang="ja-JP">
                <a:ea typeface="ＭＳ Ｐゴシック" charset="-128"/>
                <a:cs typeface="ＭＳ Ｐゴシック" charset="-128"/>
              </a:rPr>
              <a:t>Stay healthy. Take care of your health and body.</a:t>
            </a:r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FBE1F58-D76A-A34C-8DAC-6BC0B1FA2825}" type="slidenum">
              <a:rPr lang="en-US" altLang="ja-JP"/>
              <a:pPr/>
              <a:t>15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72596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8C042BF-A2FD-B549-83D7-03E48D6FFA0C}" type="slidenum">
              <a:rPr lang="en-US" altLang="ja-JP"/>
              <a:pPr/>
              <a:t>16</a:t>
            </a:fld>
            <a:endParaRPr lang="en-US" altLang="ja-JP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>
                <a:ea typeface="ＭＳ Ｐゴシック" charset="-128"/>
                <a:cs typeface="ＭＳ Ｐゴシック" charset="-128"/>
              </a:rPr>
              <a:t>This is different than remember. This is real time.  English teacher:  Remembering is past tense. This is present, present simple, present continuous. RIGHT Now</a:t>
            </a:r>
          </a:p>
          <a:p>
            <a:pPr eaLnBrk="1" hangingPunct="1">
              <a:spcBef>
                <a:spcPct val="0"/>
              </a:spcBef>
            </a:pPr>
            <a:endParaRPr kumimoji="0" lang="ja-JP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2761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863A707-3ECA-A944-A9A7-EBD4191DFF34}" type="slidenum">
              <a:rPr lang="en-US" altLang="ja-JP"/>
              <a:pPr/>
              <a:t>17</a:t>
            </a:fld>
            <a:endParaRPr lang="en-US" altLang="ja-JP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>
                <a:ea typeface="ＭＳ Ｐゴシック" charset="-128"/>
                <a:cs typeface="ＭＳ Ｐゴシック" charset="-128"/>
              </a:rPr>
              <a:t>Happy people, when they run into negative experiences, know they will pass. </a:t>
            </a:r>
          </a:p>
        </p:txBody>
      </p:sp>
    </p:spTree>
    <p:extLst>
      <p:ext uri="{BB962C8B-B14F-4D97-AF65-F5344CB8AC3E}">
        <p14:creationId xmlns:p14="http://schemas.microsoft.com/office/powerpoint/2010/main" val="2918612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22E0FAC-80E6-B84D-8323-15ACBE44168A}" type="slidenum">
              <a:rPr lang="en-US" altLang="ja-JP"/>
              <a:pPr/>
              <a:t>18</a:t>
            </a:fld>
            <a:endParaRPr lang="en-US" altLang="ja-JP"/>
          </a:p>
        </p:txBody>
      </p:sp>
      <p:sp>
        <p:nvSpPr>
          <p:cNvPr id="962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2695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Next, how to introduce those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8 ideas into the elt classroom</a:t>
            </a:r>
          </a:p>
          <a:p>
            <a:endParaRPr lang="en-US">
              <a:ea typeface="ＭＳ Ｐゴシック" charset="-128"/>
              <a:cs typeface="ＭＳ Ｐゴシック" charset="-128"/>
            </a:endParaRPr>
          </a:p>
          <a:p>
            <a:r>
              <a:rPr lang="en-US">
                <a:ea typeface="ＭＳ Ｐゴシック" charset="-128"/>
                <a:cs typeface="ＭＳ Ｐゴシック" charset="-128"/>
              </a:rPr>
              <a:t>You don</a:t>
            </a:r>
            <a:r>
              <a:rPr lang="ja-JP" altLang="en-US">
                <a:ea typeface="ＭＳ Ｐゴシック" charset="-128"/>
                <a:cs typeface="ＭＳ Ｐゴシック" charset="-128"/>
              </a:rPr>
              <a:t>’</a:t>
            </a:r>
            <a:r>
              <a:rPr lang="en-US" altLang="ja-JP">
                <a:ea typeface="ＭＳ Ｐゴシック" charset="-128"/>
                <a:cs typeface="ＭＳ Ｐゴシック" charset="-128"/>
              </a:rPr>
              <a:t>t have to remember. Download</a:t>
            </a:r>
          </a:p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7E788CB-F97A-A841-972E-ACA445422341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Next, how to introduce those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8 ideas into the elt classroom</a:t>
            </a:r>
          </a:p>
          <a:p>
            <a:endParaRPr lang="en-US">
              <a:ea typeface="ＭＳ Ｐゴシック" charset="-128"/>
              <a:cs typeface="ＭＳ Ｐゴシック" charset="-128"/>
            </a:endParaRPr>
          </a:p>
          <a:p>
            <a:r>
              <a:rPr lang="en-US">
                <a:ea typeface="ＭＳ Ｐゴシック" charset="-128"/>
                <a:cs typeface="ＭＳ Ｐゴシック" charset="-128"/>
              </a:rPr>
              <a:t>You don</a:t>
            </a:r>
            <a:r>
              <a:rPr lang="ja-JP" altLang="en-US">
                <a:ea typeface="ＭＳ Ｐゴシック" charset="-128"/>
                <a:cs typeface="ＭＳ Ｐゴシック" charset="-128"/>
              </a:rPr>
              <a:t>’</a:t>
            </a:r>
            <a:r>
              <a:rPr lang="en-US" altLang="ja-JP">
                <a:ea typeface="ＭＳ Ｐゴシック" charset="-128"/>
                <a:cs typeface="ＭＳ Ｐゴシック" charset="-128"/>
              </a:rPr>
              <a:t>t have to remember. Download</a:t>
            </a:r>
          </a:p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F062F0E-2F95-664D-8601-66A7DC6E7372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D7619B6-0AAE-4E4E-93D8-102E780EC85B}" type="slidenum">
              <a:rPr lang="en-US" altLang="ja-JP">
                <a:latin typeface="Geneva" charset="0"/>
              </a:rPr>
              <a:pPr/>
              <a:t>4</a:t>
            </a:fld>
            <a:endParaRPr lang="en-US" altLang="ja-JP">
              <a:latin typeface="Geneva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Geneva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B93D202-0D08-E34B-8642-42049135B554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716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kumimoji="0" lang="ja-JP" alt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8BEE2B5-F339-9A43-A3EE-C3FDB6C212CB}" type="slidenum">
              <a:rPr lang="en-US" altLang="ja-JP"/>
              <a:pPr/>
              <a:t>8</a:t>
            </a:fld>
            <a:endParaRPr lang="en-US" altLang="ja-JP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>
                <a:ea typeface="ＭＳ Ｐゴシック" charset="-128"/>
                <a:cs typeface="ＭＳ Ｐゴシック" charset="-128"/>
              </a:rPr>
              <a:t>Count your blessings</a:t>
            </a:r>
          </a:p>
        </p:txBody>
      </p:sp>
    </p:spTree>
    <p:extLst>
      <p:ext uri="{BB962C8B-B14F-4D97-AF65-F5344CB8AC3E}">
        <p14:creationId xmlns:p14="http://schemas.microsoft.com/office/powerpoint/2010/main" val="3961180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C1B2B50-9538-384F-A8F6-3A1AFDF82895}" type="slidenum">
              <a:rPr lang="en-US" altLang="ja-JP"/>
              <a:pPr/>
              <a:t>9</a:t>
            </a:fld>
            <a:endParaRPr lang="en-US" altLang="ja-JP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867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DFC1D3B-0401-5040-A4EC-EF15304232FF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4919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C1F5728-A02F-7D49-B0E1-3027401E3082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>
                <a:ea typeface="ＭＳ Ｐゴシック" charset="-128"/>
                <a:cs typeface="ＭＳ Ｐゴシック" charset="-128"/>
              </a:rPr>
              <a:t>Take time for family and friends.</a:t>
            </a:r>
          </a:p>
        </p:txBody>
      </p:sp>
    </p:spTree>
    <p:extLst>
      <p:ext uri="{BB962C8B-B14F-4D97-AF65-F5344CB8AC3E}">
        <p14:creationId xmlns:p14="http://schemas.microsoft.com/office/powerpoint/2010/main" val="2979840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A8D28B-E87B-3341-AEE9-26FEA63D209E}" type="slidenum">
              <a:rPr lang="en-US" altLang="ja-JP"/>
              <a:pPr/>
              <a:t>12</a:t>
            </a:fld>
            <a:endParaRPr lang="en-US" altLang="ja-JP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>
                <a:ea typeface="ＭＳ Ｐゴシック" charset="-128"/>
                <a:cs typeface="ＭＳ Ｐゴシック" charset="-128"/>
              </a:rPr>
              <a:t>Forgive others. Forgive yourself. </a:t>
            </a:r>
          </a:p>
        </p:txBody>
      </p:sp>
    </p:spTree>
    <p:extLst>
      <p:ext uri="{BB962C8B-B14F-4D97-AF65-F5344CB8AC3E}">
        <p14:creationId xmlns:p14="http://schemas.microsoft.com/office/powerpoint/2010/main" val="4113670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Limbic system (emotions) fully functioning</a:t>
            </a:r>
            <a:r>
              <a:rPr lang="en-US" baseline="0" dirty="0"/>
              <a:t> by age 15. </a:t>
            </a:r>
          </a:p>
          <a:p>
            <a:r>
              <a:rPr lang="en-US" dirty="0"/>
              <a:t>Prefrontal cortex</a:t>
            </a:r>
            <a:r>
              <a:rPr lang="en-US" baseline="0" dirty="0"/>
              <a:t> (executive function) not until 25 or so. </a:t>
            </a:r>
          </a:p>
          <a:p>
            <a:r>
              <a:rPr lang="en-US" dirty="0"/>
              <a:t>http://mobile.edweek.org/c.jsp?cid=25920011&amp;item=http%3A%2F%2Fapi.edweek.org%2Fv1%2Fblog%2F65%2Findex.html%3Fuuid%3D75799</a:t>
            </a:r>
          </a:p>
          <a:p>
            <a:r>
              <a:rPr lang="en-US" dirty="0"/>
              <a:t>Education Week Praising Effort may not promote growth</a:t>
            </a:r>
            <a:r>
              <a:rPr lang="en-US" baseline="0" dirty="0"/>
              <a:t> mindset Sparks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F4BAB-B850-B242-A896-2B0ECE272BB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114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40E6A-F903-BA42-A228-DEDB98A80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5B03C0-ED2B-A342-9EE7-646ED5D676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B87BE-A379-CE4B-9511-7D7AF6BA6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0C91-CC6E-2D43-9C74-C350EE22821E}" type="datetimeFigureOut">
              <a:rPr lang="en-JP" smtClean="0"/>
              <a:t>2022/03/20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A0CD3-BDF5-7F49-810B-BA147948F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16027-0CC0-8C47-AD6E-2ABC46CB3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5FF8-E2A4-3845-BD2E-77521ECAE8AF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260158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71206-4434-CD4F-96E1-872BE789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5E3E45-FC4B-324D-B4AC-81773EF4E5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95159-FA71-FB48-A6C2-534187861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0C91-CC6E-2D43-9C74-C350EE22821E}" type="datetimeFigureOut">
              <a:rPr lang="en-JP" smtClean="0"/>
              <a:t>2022/03/20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17A9B-768F-1A40-84CC-31BB82024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8549B-5A39-A941-AC51-B9867ABC8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5FF8-E2A4-3845-BD2E-77521ECAE8AF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472872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AF0C42-5C00-E54B-8194-C4E6CF57B2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67B3B7-9CD1-8244-AB6B-D70E4EE371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17F69-DFE9-A943-968C-17E6648AB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0C91-CC6E-2D43-9C74-C350EE22821E}" type="datetimeFigureOut">
              <a:rPr lang="en-JP" smtClean="0"/>
              <a:t>2022/03/20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62C7A-6850-6E41-8AC6-2BDF2D1C3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D0215-4BDD-CB44-AD16-B12D86EDD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5FF8-E2A4-3845-BD2E-77521ECAE8AF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529950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5334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25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908800" y="1981200"/>
            <a:ext cx="508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FBCC1-BF36-3042-A581-C446085356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916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F35C6-F554-AF45-A57C-75D3816EC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8BD3A-F55A-574B-A4D8-EBF1C8271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7CE63-F4F7-2946-8018-909A84B1C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0C91-CC6E-2D43-9C74-C350EE22821E}" type="datetimeFigureOut">
              <a:rPr lang="en-JP" smtClean="0"/>
              <a:t>2022/03/20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19FA3-9A00-8F4E-A676-F214BF7B3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A0826-446E-7842-828E-108C40399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5FF8-E2A4-3845-BD2E-77521ECAE8AF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240790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00B1C-A78A-0640-BF79-E8EFD2823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7BD01-0FD8-8D40-8C32-5F5A4859E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3E560-B6CB-7140-A2A8-F747D77C5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0C91-CC6E-2D43-9C74-C350EE22821E}" type="datetimeFigureOut">
              <a:rPr lang="en-JP" smtClean="0"/>
              <a:t>2022/03/20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7924A-A66F-FA49-9EA2-2C55B21A2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7CD3D-D34E-B14F-91C7-0095E12FC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5FF8-E2A4-3845-BD2E-77521ECAE8AF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483746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0B111-EB55-BA42-94FB-C616ADD61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51746-B26F-0344-BE0A-5A2CB17F38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3E39EE-C14D-3748-A1CC-2CE700BB03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1A7749-2063-F740-8C93-B6C09DF17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0C91-CC6E-2D43-9C74-C350EE22821E}" type="datetimeFigureOut">
              <a:rPr lang="en-JP" smtClean="0"/>
              <a:t>2022/03/20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B53FBE-ED58-494F-A146-157C960B1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1A182-5225-3343-B70B-317295140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5FF8-E2A4-3845-BD2E-77521ECAE8AF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697251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42867-3BAD-8941-9413-26CEF7272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27FCE-4FD2-294D-B8F6-C4D22C593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1AF317-2F93-4C4D-9E58-CC1098E10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60C81C-B173-9E4B-B082-EB5FDD1080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B41CC-E26D-B44D-884B-23C90BEED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14DBBF-5D11-A448-A7F2-B3A23F886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0C91-CC6E-2D43-9C74-C350EE22821E}" type="datetimeFigureOut">
              <a:rPr lang="en-JP" smtClean="0"/>
              <a:t>2022/03/20</a:t>
            </a:fld>
            <a:endParaRPr lang="en-JP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3622BE-9958-BE4B-A20C-587E898E3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15CAEA-A9C5-AB4E-B158-1365EDE47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5FF8-E2A4-3845-BD2E-77521ECAE8AF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610078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6DE0C-545C-7A42-BA1E-3C5FF6E35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5C47A7-7B97-5049-B58E-745659A2F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0C91-CC6E-2D43-9C74-C350EE22821E}" type="datetimeFigureOut">
              <a:rPr lang="en-JP" smtClean="0"/>
              <a:t>2022/03/20</a:t>
            </a:fld>
            <a:endParaRPr lang="en-JP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96C031-055E-3948-8063-1528543C3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5868D3-A339-BF41-B7C9-931BE2FDC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5FF8-E2A4-3845-BD2E-77521ECAE8AF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980128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709B04-3139-5147-A645-86541993B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0C91-CC6E-2D43-9C74-C350EE22821E}" type="datetimeFigureOut">
              <a:rPr lang="en-JP" smtClean="0"/>
              <a:t>2022/03/20</a:t>
            </a:fld>
            <a:endParaRPr lang="en-JP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E7810C-01B7-3048-ADFD-5986C224C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93B5C-9B46-0545-BF1A-2F173EAA4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5FF8-E2A4-3845-BD2E-77521ECAE8AF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492838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FEEB-FF42-6B4D-8F30-F3AF4E840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4DF0F-B321-C04C-AAEE-971B4F0E2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A9B7E6-42EE-5F4F-99F9-7CEE49CA8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A26A86-0286-9045-BD08-52E8D8DA8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0C91-CC6E-2D43-9C74-C350EE22821E}" type="datetimeFigureOut">
              <a:rPr lang="en-JP" smtClean="0"/>
              <a:t>2022/03/20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50B727-75B6-8D4D-A6F9-C1C3386EF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E0095-5FD6-3140-99BD-DCB6C58D3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5FF8-E2A4-3845-BD2E-77521ECAE8AF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967643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1A85A-B6B4-E744-A1D0-6DA8B7B27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0AE5E7-957A-F44E-A75C-99C0F1CA67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1BAB8A-59FF-7047-A5DA-03D27C1CE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85336A-6BAF-0842-B6E9-D791BC097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0C91-CC6E-2D43-9C74-C350EE22821E}" type="datetimeFigureOut">
              <a:rPr lang="en-JP" smtClean="0"/>
              <a:t>2022/03/20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F61CDB-9E7B-614B-A323-72BAB8A1F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7C979-5FB0-E44A-B8C2-F42E3E755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5FF8-E2A4-3845-BD2E-77521ECAE8AF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968387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1C55CC-4CB1-9F4C-942A-AFAA8992A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C8D11-9396-1143-BFCB-A2CDB1036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B820-F182-124A-9BE6-D79DE95725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50C91-CC6E-2D43-9C74-C350EE22821E}" type="datetimeFigureOut">
              <a:rPr lang="en-JP" smtClean="0"/>
              <a:t>2022/03/20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B90CD-8410-C249-9DF4-5E7E6CC0E7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CD33A-DB61-554C-97E7-D2240949F5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35FF8-E2A4-3845-BD2E-77521ECAE8AF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65705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B14E19-7762-C74F-A522-E27B98DE9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230" y="0"/>
            <a:ext cx="12527968" cy="6866373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AA07CFD-9395-734C-AD42-8016B298A415}"/>
              </a:ext>
            </a:extLst>
          </p:cNvPr>
          <p:cNvSpPr/>
          <p:nvPr/>
        </p:nvSpPr>
        <p:spPr>
          <a:xfrm>
            <a:off x="6380481" y="323449"/>
            <a:ext cx="5577841" cy="2456820"/>
          </a:xfrm>
          <a:prstGeom prst="roundRect">
            <a:avLst/>
          </a:prstGeom>
          <a:solidFill>
            <a:srgbClr val="FFFFFF">
              <a:alpha val="78824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6000" b="1" dirty="0">
                <a:solidFill>
                  <a:srgbClr val="FF0000"/>
                </a:solidFill>
                <a:latin typeface="Gill Sans" panose="020B0502020104020203" pitchFamily="34" charset="-79"/>
                <a:ea typeface="ＭＳ Ｐゴシック" charset="0"/>
                <a:cs typeface="Gill Sans" panose="020B0502020104020203" pitchFamily="34" charset="-79"/>
              </a:rPr>
              <a:t>Happiness</a:t>
            </a:r>
          </a:p>
          <a:p>
            <a:pPr algn="r">
              <a:defRPr/>
            </a:pPr>
            <a:r>
              <a:rPr lang="en-US" sz="6000" b="1" dirty="0">
                <a:solidFill>
                  <a:srgbClr val="FF0000"/>
                </a:solidFill>
                <a:latin typeface="Gill Sans" panose="020B0502020104020203" pitchFamily="34" charset="-79"/>
                <a:ea typeface="ＭＳ Ｐゴシック" charset="0"/>
                <a:cs typeface="Gill Sans" panose="020B0502020104020203" pitchFamily="34" charset="-79"/>
              </a:rPr>
              <a:t>Dictation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09968F-CE19-0445-A49B-0CCE0B6B58A0}"/>
              </a:ext>
            </a:extLst>
          </p:cNvPr>
          <p:cNvSpPr txBox="1"/>
          <p:nvPr/>
        </p:nvSpPr>
        <p:spPr>
          <a:xfrm>
            <a:off x="0" y="6488668"/>
            <a:ext cx="5593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Photo:  Fernando Vega. CC Creative Commons. </a:t>
            </a:r>
            <a:r>
              <a:rPr lang="en-US" dirty="0" err="1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Flickr.com</a:t>
            </a:r>
            <a:endParaRPr lang="en-US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3993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57800" y="1143000"/>
            <a:ext cx="7772400" cy="1143000"/>
          </a:xfrm>
        </p:spPr>
        <p:txBody>
          <a:bodyPr/>
          <a:lstStyle/>
          <a:p>
            <a:pPr algn="r" eaLnBrk="1" hangingPunct="1"/>
            <a:endParaRPr kumimoji="0" lang="ja-JP" alt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294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kumimoji="0" lang="ja-JP" altLang="en-US">
              <a:solidFill>
                <a:srgbClr val="898989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29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463" y="0"/>
            <a:ext cx="58583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Rectangle 5"/>
          <p:cNvSpPr>
            <a:spLocks noChangeArrowheads="1"/>
          </p:cNvSpPr>
          <p:nvPr/>
        </p:nvSpPr>
        <p:spPr bwMode="auto">
          <a:xfrm>
            <a:off x="6019800" y="0"/>
            <a:ext cx="66294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82949" name="Rectangle 6"/>
          <p:cNvSpPr>
            <a:spLocks noChangeArrowheads="1"/>
          </p:cNvSpPr>
          <p:nvPr/>
        </p:nvSpPr>
        <p:spPr bwMode="auto">
          <a:xfrm>
            <a:off x="2667000" y="426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r>
              <a:rPr lang="en-US" altLang="ja-JP" sz="6000" b="1">
                <a:solidFill>
                  <a:srgbClr val="FFFF00"/>
                </a:solidFill>
                <a:latin typeface="Gill Sans" charset="0"/>
              </a:rPr>
              <a:t>Do kind </a:t>
            </a:r>
            <a:br>
              <a:rPr lang="en-US" altLang="ja-JP" sz="6000" b="1">
                <a:solidFill>
                  <a:srgbClr val="FFFF00"/>
                </a:solidFill>
                <a:latin typeface="Gill Sans" charset="0"/>
              </a:rPr>
            </a:br>
            <a:r>
              <a:rPr lang="en-US" altLang="ja-JP" sz="6000" b="1">
                <a:solidFill>
                  <a:srgbClr val="FFFF00"/>
                </a:solidFill>
                <a:latin typeface="Gill Sans" charset="0"/>
              </a:rPr>
              <a:t>things</a:t>
            </a:r>
            <a:endParaRPr lang="en-US" altLang="ja-JP" sz="6000">
              <a:solidFill>
                <a:srgbClr val="FFFF00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343400" y="3505200"/>
            <a:ext cx="609600" cy="6858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82627" y="1441937"/>
            <a:ext cx="841373" cy="636101"/>
          </a:xfrm>
          <a:custGeom>
            <a:avLst/>
            <a:gdLst>
              <a:gd name="connsiteX0" fmla="*/ 0 w 1000500"/>
              <a:gd name="connsiteY0" fmla="*/ 288657 h 812209"/>
              <a:gd name="connsiteX1" fmla="*/ 307846 w 1000500"/>
              <a:gd name="connsiteY1" fmla="*/ 0 h 812209"/>
              <a:gd name="connsiteX2" fmla="*/ 538731 w 1000500"/>
              <a:gd name="connsiteY2" fmla="*/ 19244 h 812209"/>
              <a:gd name="connsiteX3" fmla="*/ 1000500 w 1000500"/>
              <a:gd name="connsiteY3" fmla="*/ 519582 h 812209"/>
              <a:gd name="connsiteX4" fmla="*/ 769616 w 1000500"/>
              <a:gd name="connsiteY4" fmla="*/ 692776 h 812209"/>
              <a:gd name="connsiteX5" fmla="*/ 384808 w 1000500"/>
              <a:gd name="connsiteY5" fmla="*/ 654289 h 812209"/>
              <a:gd name="connsiteX6" fmla="*/ 269365 w 1000500"/>
              <a:gd name="connsiteY6" fmla="*/ 808239 h 812209"/>
              <a:gd name="connsiteX7" fmla="*/ 0 w 1000500"/>
              <a:gd name="connsiteY7" fmla="*/ 288657 h 81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0500" h="812209">
                <a:moveTo>
                  <a:pt x="0" y="288657"/>
                </a:moveTo>
                <a:lnTo>
                  <a:pt x="307846" y="0"/>
                </a:lnTo>
                <a:lnTo>
                  <a:pt x="538731" y="19244"/>
                </a:lnTo>
                <a:lnTo>
                  <a:pt x="1000500" y="519582"/>
                </a:lnTo>
                <a:cubicBezTo>
                  <a:pt x="764688" y="716127"/>
                  <a:pt x="769616" y="812209"/>
                  <a:pt x="769616" y="692776"/>
                </a:cubicBezTo>
                <a:lnTo>
                  <a:pt x="384808" y="654289"/>
                </a:lnTo>
                <a:lnTo>
                  <a:pt x="269365" y="808239"/>
                </a:lnTo>
                <a:lnTo>
                  <a:pt x="0" y="28865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858108" y="2001838"/>
            <a:ext cx="808892" cy="395531"/>
          </a:xfrm>
          <a:custGeom>
            <a:avLst/>
            <a:gdLst>
              <a:gd name="connsiteX0" fmla="*/ 0 w 673414"/>
              <a:gd name="connsiteY0" fmla="*/ 327144 h 327144"/>
              <a:gd name="connsiteX1" fmla="*/ 269365 w 673414"/>
              <a:gd name="connsiteY1" fmla="*/ 0 h 327144"/>
              <a:gd name="connsiteX2" fmla="*/ 673414 w 673414"/>
              <a:gd name="connsiteY2" fmla="*/ 327144 h 327144"/>
              <a:gd name="connsiteX3" fmla="*/ 0 w 673414"/>
              <a:gd name="connsiteY3" fmla="*/ 327144 h 32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3414" h="327144">
                <a:moveTo>
                  <a:pt x="0" y="327144"/>
                </a:moveTo>
                <a:lnTo>
                  <a:pt x="269365" y="0"/>
                </a:lnTo>
                <a:lnTo>
                  <a:pt x="673414" y="327144"/>
                </a:lnTo>
                <a:lnTo>
                  <a:pt x="0" y="327144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176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667000" y="1524000"/>
            <a:ext cx="7772400" cy="1143000"/>
          </a:xfrm>
        </p:spPr>
        <p:txBody>
          <a:bodyPr/>
          <a:lstStyle/>
          <a:p>
            <a:pPr eaLnBrk="1" hangingPunct="1"/>
            <a:endParaRPr kumimoji="0" lang="ja-JP" alt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499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kumimoji="0" lang="ja-JP" altLang="en-US">
              <a:solidFill>
                <a:srgbClr val="898989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499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7230" y="0"/>
            <a:ext cx="12192000" cy="691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Rectangle 5"/>
          <p:cNvSpPr>
            <a:spLocks noChangeArrowheads="1"/>
          </p:cNvSpPr>
          <p:nvPr/>
        </p:nvSpPr>
        <p:spPr bwMode="auto">
          <a:xfrm>
            <a:off x="1524000" y="4191000"/>
            <a:ext cx="10591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altLang="ja-JP" sz="6000" b="1">
                <a:latin typeface="Gill Sans" charset="0"/>
              </a:rPr>
              <a:t>Friends </a:t>
            </a:r>
            <a:br>
              <a:rPr lang="en-US" altLang="ja-JP" sz="6000" b="1">
                <a:latin typeface="Gill Sans" charset="0"/>
              </a:rPr>
            </a:br>
            <a:r>
              <a:rPr lang="en-US" altLang="ja-JP" sz="6000" b="1">
                <a:latin typeface="Gill Sans" charset="0"/>
              </a:rPr>
              <a:t>&amp; family</a:t>
            </a:r>
            <a:endParaRPr lang="en-US" altLang="ja-JP" sz="60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34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0" y="2057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ja-JP" sz="6200" b="1">
                <a:latin typeface="Gill Sans" charset="0"/>
                <a:ea typeface="ＭＳ Ｐゴシック" charset="-128"/>
                <a:cs typeface="ＭＳ Ｐゴシック" charset="-128"/>
              </a:rPr>
              <a:t>Forgive</a:t>
            </a:r>
            <a:endParaRPr lang="en-US" altLang="ja-JP" sz="290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704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2062" y="0"/>
            <a:ext cx="12274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4102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ja-JP" sz="6000" b="1">
                <a:solidFill>
                  <a:schemeClr val="bg1"/>
                </a:solidFill>
                <a:latin typeface="Gill Sans" charset="0"/>
                <a:ea typeface="ＭＳ Ｐゴシック" charset="-128"/>
                <a:cs typeface="ＭＳ Ｐゴシック" charset="-128"/>
              </a:rPr>
              <a:t>Forgive</a:t>
            </a:r>
            <a:endParaRPr lang="en-US" altLang="ja-JP" sz="6000">
              <a:solidFill>
                <a:srgbClr val="898989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5721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8B81A-4973-F949-AD12-F2CA29C76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13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5A5627A-5A60-FF46-87A0-C229D1A9A5FC}"/>
              </a:ext>
            </a:extLst>
          </p:cNvPr>
          <p:cNvSpPr/>
          <p:nvPr/>
        </p:nvSpPr>
        <p:spPr>
          <a:xfrm rot="880970">
            <a:off x="1185745" y="2829789"/>
            <a:ext cx="9104151" cy="3131029"/>
          </a:xfrm>
          <a:prstGeom prst="ellipse">
            <a:avLst/>
          </a:prstGeom>
          <a:noFill/>
          <a:ln w="2095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28521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121248"/>
            <a:ext cx="89237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Gill Sans"/>
                <a:cs typeface="Gill Sans"/>
              </a:rPr>
              <a:t>Teen brain not fully developed</a:t>
            </a:r>
            <a:endParaRPr lang="en-US" sz="4400" b="1" dirty="0">
              <a:latin typeface="Gill Sans"/>
              <a:cs typeface="Gill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E78363-E9C5-7247-9091-F8BBB72515CF}"/>
              </a:ext>
            </a:extLst>
          </p:cNvPr>
          <p:cNvSpPr txBox="1"/>
          <p:nvPr/>
        </p:nvSpPr>
        <p:spPr>
          <a:xfrm>
            <a:off x="701749" y="2785730"/>
            <a:ext cx="437100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8000" b="1" dirty="0">
                <a:latin typeface="Gill Sans" panose="020B0502020104020203" pitchFamily="34" charset="-79"/>
                <a:cs typeface="Gill Sans" panose="020B0502020104020203" pitchFamily="34" charset="-79"/>
              </a:rPr>
              <a:t>Forgive</a:t>
            </a:r>
          </a:p>
          <a:p>
            <a:r>
              <a:rPr lang="en-JP" sz="8000" b="1" dirty="0">
                <a:latin typeface="Gill Sans" panose="020B0502020104020203" pitchFamily="34" charset="-79"/>
                <a:cs typeface="Gill Sans" panose="020B0502020104020203" pitchFamily="34" charset="-79"/>
              </a:rPr>
              <a:t>yourself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9D05C0-E007-1648-AF7C-D7491A31A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763" y="1481926"/>
            <a:ext cx="4371005" cy="517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8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0" lang="ja-JP" alt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90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0" lang="ja-JP" alt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909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2" name="Rectangle 5"/>
          <p:cNvSpPr>
            <a:spLocks noChangeArrowheads="1"/>
          </p:cNvSpPr>
          <p:nvPr/>
        </p:nvSpPr>
        <p:spPr bwMode="auto">
          <a:xfrm>
            <a:off x="6019800" y="0"/>
            <a:ext cx="61722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89093" name="Rectangle 6"/>
          <p:cNvSpPr>
            <a:spLocks noChangeArrowheads="1"/>
          </p:cNvSpPr>
          <p:nvPr/>
        </p:nvSpPr>
        <p:spPr bwMode="auto">
          <a:xfrm>
            <a:off x="2743200" y="426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r>
              <a:rPr lang="en-US" altLang="ja-JP" sz="6000" b="1">
                <a:solidFill>
                  <a:srgbClr val="FFFF00"/>
                </a:solidFill>
                <a:latin typeface="Gill Sans" charset="0"/>
              </a:rPr>
              <a:t>Stay </a:t>
            </a:r>
            <a:br>
              <a:rPr lang="en-US" altLang="ja-JP" sz="6000" b="1">
                <a:solidFill>
                  <a:srgbClr val="FFFF00"/>
                </a:solidFill>
                <a:latin typeface="Gill Sans" charset="0"/>
              </a:rPr>
            </a:br>
            <a:r>
              <a:rPr lang="en-US" altLang="ja-JP" sz="6000" b="1">
                <a:solidFill>
                  <a:srgbClr val="FFFF00"/>
                </a:solidFill>
                <a:latin typeface="Gill Sans" charset="0"/>
              </a:rPr>
              <a:t>healthy</a:t>
            </a:r>
            <a:endParaRPr lang="en-US" altLang="ja-JP" sz="6000">
              <a:solidFill>
                <a:srgbClr val="FFFF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265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962400"/>
            <a:ext cx="6400800" cy="17526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ja-JP" sz="6000" b="1">
                <a:solidFill>
                  <a:schemeClr val="bg1"/>
                </a:solidFill>
                <a:latin typeface="Gill Sans" charset="0"/>
                <a:ea typeface="ＭＳ Ｐゴシック" charset="-128"/>
                <a:cs typeface="ＭＳ Ｐゴシック" charset="-128"/>
              </a:rPr>
              <a:t>Notice good things</a:t>
            </a:r>
            <a:endParaRPr lang="en-US" altLang="ja-JP" sz="600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113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09800" y="2286000"/>
            <a:ext cx="7772400" cy="1143000"/>
          </a:xfrm>
        </p:spPr>
        <p:txBody>
          <a:bodyPr/>
          <a:lstStyle/>
          <a:p>
            <a:pPr eaLnBrk="1" hangingPunct="1"/>
            <a:endParaRPr kumimoji="0" lang="ja-JP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0118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1354" y="0"/>
            <a:ext cx="12473354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9318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98585" y="4161692"/>
            <a:ext cx="9829800" cy="1752600"/>
          </a:xfrm>
        </p:spPr>
        <p:txBody>
          <a:bodyPr>
            <a:normAutofit fontScale="92500" lnSpcReduction="10000"/>
          </a:bodyPr>
          <a:lstStyle/>
          <a:p>
            <a:pPr algn="l" eaLnBrk="1" hangingPunct="1"/>
            <a:r>
              <a:rPr lang="en-US" altLang="ja-JP" sz="6000" b="1" dirty="0">
                <a:solidFill>
                  <a:schemeClr val="bg1"/>
                </a:solidFill>
                <a:latin typeface="Gill Sans" charset="0"/>
                <a:ea typeface="ＭＳ Ｐゴシック" charset="-128"/>
                <a:cs typeface="ＭＳ Ｐゴシック" charset="-128"/>
              </a:rPr>
              <a:t>Deal </a:t>
            </a:r>
          </a:p>
          <a:p>
            <a:pPr algn="l" eaLnBrk="1" hangingPunct="1"/>
            <a:r>
              <a:rPr lang="en-US" altLang="ja-JP" sz="6000" b="1" dirty="0">
                <a:solidFill>
                  <a:schemeClr val="bg1"/>
                </a:solidFill>
                <a:latin typeface="Gill Sans" charset="0"/>
                <a:ea typeface="ＭＳ Ｐゴシック" charset="-128"/>
                <a:cs typeface="ＭＳ Ｐゴシック" charset="-128"/>
              </a:rPr>
              <a:t>with problems</a:t>
            </a:r>
            <a:endParaRPr lang="en-US" altLang="ja-JP" sz="6000" dirty="0">
              <a:solidFill>
                <a:srgbClr val="898989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7506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28600"/>
            <a:ext cx="3197412" cy="772459"/>
          </a:xfrm>
        </p:spPr>
        <p:txBody>
          <a:bodyPr>
            <a:normAutofit fontScale="55000" lnSpcReduction="20000"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altLang="ja-JP" sz="11100" b="1" dirty="0">
                <a:latin typeface="Gill Sans" charset="0"/>
                <a:ea typeface="Gill Sans" charset="0"/>
                <a:cs typeface="Gill Sans" charset="0"/>
              </a:rPr>
              <a:t>Topics</a:t>
            </a:r>
          </a:p>
        </p:txBody>
      </p:sp>
      <p:sp>
        <p:nvSpPr>
          <p:cNvPr id="95234" name="Rectangle 4"/>
          <p:cNvSpPr>
            <a:spLocks noChangeArrowheads="1"/>
          </p:cNvSpPr>
          <p:nvPr/>
        </p:nvSpPr>
        <p:spPr bwMode="auto">
          <a:xfrm>
            <a:off x="5638800" y="6553200"/>
            <a:ext cx="5029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ja-JP" sz="1600">
                <a:latin typeface="Gill Sans" charset="0"/>
                <a:ea typeface="Gill Sans" charset="0"/>
                <a:cs typeface="Gill Sans" charset="0"/>
              </a:rPr>
              <a:t>Sonja Lyubomirsky, UC Riverside</a:t>
            </a:r>
          </a:p>
        </p:txBody>
      </p:sp>
      <p:sp>
        <p:nvSpPr>
          <p:cNvPr id="95235" name="Rectangle 5"/>
          <p:cNvSpPr>
            <a:spLocks noChangeArrowheads="1"/>
          </p:cNvSpPr>
          <p:nvPr/>
        </p:nvSpPr>
        <p:spPr bwMode="auto">
          <a:xfrm>
            <a:off x="4217989" y="587533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>
              <a:latin typeface="Geneva" charset="0"/>
            </a:endParaRPr>
          </a:p>
        </p:txBody>
      </p:sp>
      <p:pic>
        <p:nvPicPr>
          <p:cNvPr id="9523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27964" y="4660901"/>
            <a:ext cx="2473325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18101" y="4648201"/>
            <a:ext cx="257651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8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2201" y="4664075"/>
            <a:ext cx="260191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85100" y="2590800"/>
            <a:ext cx="2516188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85100" y="609600"/>
            <a:ext cx="2516188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84764" y="609600"/>
            <a:ext cx="2573337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2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62201" y="2667000"/>
            <a:ext cx="2601913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3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116514" y="2667000"/>
            <a:ext cx="2541587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524000" y="838200"/>
            <a:ext cx="3594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ja-JP" sz="5400" b="1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Grammar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524000" y="1524000"/>
            <a:ext cx="3594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ja-JP" sz="5400" b="1">
                <a:solidFill>
                  <a:srgbClr val="660066"/>
                </a:solidFill>
                <a:latin typeface="Gill Sans" charset="0"/>
                <a:ea typeface="Gill Sans" charset="0"/>
                <a:cs typeface="Gill Sans" charset="0"/>
              </a:rPr>
              <a:t>Functions</a:t>
            </a:r>
          </a:p>
        </p:txBody>
      </p:sp>
      <p:sp>
        <p:nvSpPr>
          <p:cNvPr id="18" name="Oval 17"/>
          <p:cNvSpPr/>
          <p:nvPr/>
        </p:nvSpPr>
        <p:spPr>
          <a:xfrm>
            <a:off x="5118100" y="2667000"/>
            <a:ext cx="2540000" cy="1855788"/>
          </a:xfrm>
          <a:prstGeom prst="ellips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  <a:cs typeface="ＭＳ Ｐゴシック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362200" y="4697414"/>
            <a:ext cx="2540000" cy="1855787"/>
          </a:xfrm>
          <a:prstGeom prst="ellips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  <a:cs typeface="ＭＳ Ｐゴシック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118100" y="596900"/>
            <a:ext cx="2540000" cy="1854200"/>
          </a:xfrm>
          <a:prstGeom prst="ellipse">
            <a:avLst/>
          </a:prstGeom>
          <a:noFill/>
          <a:ln w="1270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  <a:cs typeface="ＭＳ Ｐゴシック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116513" y="4697414"/>
            <a:ext cx="2540000" cy="1855787"/>
          </a:xfrm>
          <a:prstGeom prst="ellipse">
            <a:avLst/>
          </a:prstGeom>
          <a:noFill/>
          <a:ln w="1270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  <a:cs typeface="ＭＳ Ｐゴシック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827963" y="596900"/>
            <a:ext cx="2540000" cy="1854200"/>
          </a:xfrm>
          <a:prstGeom prst="ellipse">
            <a:avLst/>
          </a:prstGeom>
          <a:noFill/>
          <a:ln w="12700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  <a:cs typeface="ＭＳ Ｐゴシック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785100" y="2667000"/>
            <a:ext cx="2540000" cy="1855788"/>
          </a:xfrm>
          <a:prstGeom prst="ellipse">
            <a:avLst/>
          </a:prstGeom>
          <a:noFill/>
          <a:ln w="12700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  <a:cs typeface="ＭＳ Ｐゴシック" charset="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1955800" y="256991"/>
            <a:ext cx="294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ja-JP" sz="6600" b="1" dirty="0">
                <a:latin typeface="Gill Sans" charset="0"/>
                <a:ea typeface="Gill Sans" charset="0"/>
                <a:cs typeface="Gill Sans" charset="0"/>
              </a:rPr>
              <a:t>To be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ja-JP" sz="6600" b="1" dirty="0">
                <a:latin typeface="Gill Sans" charset="0"/>
                <a:ea typeface="Gill Sans" charset="0"/>
                <a:cs typeface="Gill Sans" charset="0"/>
              </a:rPr>
              <a:t>happy</a:t>
            </a:r>
          </a:p>
        </p:txBody>
      </p:sp>
    </p:spTree>
    <p:extLst>
      <p:ext uri="{BB962C8B-B14F-4D97-AF65-F5344CB8AC3E}">
        <p14:creationId xmlns:p14="http://schemas.microsoft.com/office/powerpoint/2010/main" val="8367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/>
      <p:bldP spid="16" grpId="0" build="p"/>
      <p:bldP spid="17" grpId="0" build="p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solidFill>
                <a:srgbClr val="89898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4754" name="Oval 6"/>
          <p:cNvSpPr>
            <a:spLocks noChangeArrowheads="1"/>
          </p:cNvSpPr>
          <p:nvPr/>
        </p:nvSpPr>
        <p:spPr bwMode="auto">
          <a:xfrm>
            <a:off x="1638300" y="2895600"/>
            <a:ext cx="2514600" cy="457200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755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4756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-76200"/>
            <a:ext cx="9144000" cy="762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383339" y="620713"/>
            <a:ext cx="13684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FF00"/>
                </a:solidFill>
              </a:rPr>
              <a:t>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Title 1"/>
          <p:cNvSpPr>
            <a:spLocks noGrp="1"/>
          </p:cNvSpPr>
          <p:nvPr>
            <p:ph type="title"/>
          </p:nvPr>
        </p:nvSpPr>
        <p:spPr>
          <a:xfrm>
            <a:off x="999345" y="369484"/>
            <a:ext cx="7670954" cy="1143000"/>
          </a:xfrm>
        </p:spPr>
        <p:txBody>
          <a:bodyPr>
            <a:noAutofit/>
          </a:bodyPr>
          <a:lstStyle/>
          <a:p>
            <a:r>
              <a:rPr lang="en-US" sz="6000" b="1" dirty="0">
                <a:latin typeface="Gill Sans"/>
                <a:ea typeface="ＭＳ Ｐゴシック" charset="-128"/>
                <a:cs typeface="Gill Sans"/>
              </a:rPr>
              <a:t>Sonja </a:t>
            </a:r>
            <a:br>
              <a:rPr lang="en-US" sz="6000" b="1" dirty="0">
                <a:latin typeface="Gill Sans"/>
                <a:ea typeface="ＭＳ Ｐゴシック" charset="-128"/>
                <a:cs typeface="Gill Sans"/>
              </a:rPr>
            </a:br>
            <a:r>
              <a:rPr lang="en-US" sz="6000" b="1" dirty="0">
                <a:latin typeface="Gill Sans"/>
                <a:ea typeface="ＭＳ Ｐゴシック" charset="-128"/>
                <a:cs typeface="Gill Sans"/>
              </a:rPr>
              <a:t>Lyubomirsky</a:t>
            </a:r>
          </a:p>
        </p:txBody>
      </p:sp>
      <p:sp>
        <p:nvSpPr>
          <p:cNvPr id="342019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2020" name="Media Placeholder 3"/>
          <p:cNvSpPr>
            <a:spLocks noGrp="1"/>
          </p:cNvSpPr>
          <p:nvPr>
            <p:ph type="media" sz="half" idx="2"/>
          </p:nvPr>
        </p:nvSpPr>
        <p:spPr/>
      </p:sp>
      <p:pic>
        <p:nvPicPr>
          <p:cNvPr id="342022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1" y="1676400"/>
            <a:ext cx="389572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646" y="25449"/>
            <a:ext cx="5169877" cy="683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0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solidFill>
                <a:srgbClr val="89898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6802" name="Oval 6"/>
          <p:cNvSpPr>
            <a:spLocks noChangeArrowheads="1"/>
          </p:cNvSpPr>
          <p:nvPr/>
        </p:nvSpPr>
        <p:spPr bwMode="auto">
          <a:xfrm>
            <a:off x="1638300" y="2895600"/>
            <a:ext cx="2514600" cy="457200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03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680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1" y="476251"/>
            <a:ext cx="13033375" cy="1087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5" name="TextBox 3"/>
          <p:cNvSpPr txBox="1">
            <a:spLocks noChangeArrowheads="1"/>
          </p:cNvSpPr>
          <p:nvPr/>
        </p:nvSpPr>
        <p:spPr bwMode="auto">
          <a:xfrm>
            <a:off x="8472489" y="1628776"/>
            <a:ext cx="1368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FF00"/>
                </a:solidFill>
              </a:rPr>
              <a:t>.com</a:t>
            </a:r>
          </a:p>
        </p:txBody>
      </p:sp>
      <p:sp>
        <p:nvSpPr>
          <p:cNvPr id="5" name="Oval 4"/>
          <p:cNvSpPr/>
          <p:nvPr/>
        </p:nvSpPr>
        <p:spPr>
          <a:xfrm>
            <a:off x="1847851" y="3716339"/>
            <a:ext cx="2735263" cy="623887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847851" y="4318000"/>
            <a:ext cx="2735263" cy="623888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0" lang="ja-JP" alt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0" lang="ja-JP" alt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7588" name="Picture 3"/>
          <p:cNvPicPr>
            <a:picLocks noChangeAspect="1"/>
          </p:cNvPicPr>
          <p:nvPr/>
        </p:nvPicPr>
        <p:blipFill>
          <a:blip r:embed="rId2">
            <a:alphaModFix amt="49000"/>
          </a:blip>
          <a:srcRect/>
          <a:stretch>
            <a:fillRect/>
          </a:stretch>
        </p:blipFill>
        <p:spPr bwMode="auto">
          <a:xfrm>
            <a:off x="1524001" y="0"/>
            <a:ext cx="9820275" cy="6858000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sp>
        <p:nvSpPr>
          <p:cNvPr id="2" name="Rounded Rectangle 1"/>
          <p:cNvSpPr/>
          <p:nvPr/>
        </p:nvSpPr>
        <p:spPr>
          <a:xfrm>
            <a:off x="1524001" y="44451"/>
            <a:ext cx="9820275" cy="2060575"/>
          </a:xfrm>
          <a:prstGeom prst="roundRect">
            <a:avLst/>
          </a:prstGeom>
          <a:solidFill>
            <a:srgbClr val="FFFFFF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7590" name="Rectangle 4"/>
          <p:cNvSpPr>
            <a:spLocks noChangeArrowheads="1"/>
          </p:cNvSpPr>
          <p:nvPr/>
        </p:nvSpPr>
        <p:spPr bwMode="auto">
          <a:xfrm>
            <a:off x="1703388" y="-174625"/>
            <a:ext cx="9448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4800">
                <a:latin typeface="Gill Sans" charset="0"/>
                <a:ea typeface="Gill Sans" charset="0"/>
                <a:cs typeface="Gill Sans" charset="0"/>
              </a:rPr>
              <a:t>Positive psychology </a:t>
            </a:r>
            <a:br>
              <a:rPr lang="en-US" altLang="ja-JP" sz="4800">
                <a:latin typeface="Gill Sans" charset="0"/>
                <a:ea typeface="Gill Sans" charset="0"/>
                <a:cs typeface="Gill Sans" charset="0"/>
              </a:rPr>
            </a:br>
            <a:r>
              <a:rPr lang="en-US" altLang="ja-JP" sz="4800">
                <a:latin typeface="Gill Sans" charset="0"/>
                <a:ea typeface="Gill Sans" charset="0"/>
                <a:cs typeface="Gill Sans" charset="0"/>
              </a:rPr>
              <a:t>is about finding out what </a:t>
            </a:r>
            <a:r>
              <a:rPr lang="en-US" altLang="ja-JP" sz="4800" b="1">
                <a:latin typeface="Gill Sans" charset="0"/>
                <a:ea typeface="Gill Sans" charset="0"/>
                <a:cs typeface="Gill Sans" charset="0"/>
              </a:rPr>
              <a:t>happy, mentally healthy people do.</a:t>
            </a:r>
            <a:endParaRPr lang="en-US" altLang="ja-JP" sz="4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4876800"/>
            <a:ext cx="8229600" cy="1143000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kumimoji="0" lang="en-US" altLang="ja-JP">
                <a:latin typeface="Gill Sans" charset="0"/>
                <a:ea typeface="Gill Sans" charset="0"/>
                <a:cs typeface="Gill Sans" charset="0"/>
              </a:rPr>
              <a:t>How to we</a:t>
            </a:r>
            <a:br>
              <a:rPr kumimoji="0" lang="en-US" altLang="ja-JP">
                <a:latin typeface="Gill Sans" charset="0"/>
                <a:ea typeface="Gill Sans" charset="0"/>
                <a:cs typeface="Gill Sans" charset="0"/>
              </a:rPr>
            </a:br>
            <a:r>
              <a:rPr kumimoji="0" lang="en-US" altLang="ja-JP">
                <a:latin typeface="Gill Sans" charset="0"/>
                <a:ea typeface="Gill Sans" charset="0"/>
                <a:cs typeface="Gill Sans" charset="0"/>
              </a:rPr>
              <a:t>get the </a:t>
            </a:r>
            <a:br>
              <a:rPr kumimoji="0" lang="en-US" altLang="ja-JP">
                <a:latin typeface="Gill Sans" charset="0"/>
                <a:ea typeface="Gill Sans" charset="0"/>
                <a:cs typeface="Gill Sans" charset="0"/>
              </a:rPr>
            </a:br>
            <a:r>
              <a:rPr kumimoji="0" lang="en-US" altLang="ja-JP">
                <a:latin typeface="Gill Sans" charset="0"/>
                <a:ea typeface="Gill Sans" charset="0"/>
                <a:cs typeface="Gill Sans" charset="0"/>
              </a:rPr>
              <a:t>information to</a:t>
            </a:r>
            <a:br>
              <a:rPr kumimoji="0" lang="en-US" altLang="ja-JP">
                <a:latin typeface="Gill Sans" charset="0"/>
                <a:ea typeface="Gill Sans" charset="0"/>
                <a:cs typeface="Gill Sans" charset="0"/>
              </a:rPr>
            </a:br>
            <a:r>
              <a:rPr kumimoji="0" lang="en-US" altLang="ja-JP">
                <a:latin typeface="Gill Sans" charset="0"/>
                <a:ea typeface="Gill Sans" charset="0"/>
                <a:cs typeface="Gill Sans" charset="0"/>
              </a:rPr>
              <a:t>our students? </a:t>
            </a:r>
          </a:p>
        </p:txBody>
      </p:sp>
      <p:pic>
        <p:nvPicPr>
          <p:cNvPr id="68610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5759450" cy="802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Rectangle 3"/>
          <p:cNvSpPr txBox="1">
            <a:spLocks noChangeArrowheads="1"/>
          </p:cNvSpPr>
          <p:nvPr/>
        </p:nvSpPr>
        <p:spPr bwMode="auto">
          <a:xfrm>
            <a:off x="1981200" y="228600"/>
            <a:ext cx="7772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altLang="ja-JP" sz="4400" b="1">
                <a:latin typeface="Gill Sans" charset="0"/>
                <a:ea typeface="Gill Sans" charset="0"/>
                <a:cs typeface="Gill Sans" charset="0"/>
              </a:rPr>
              <a:t>Scientists know.</a:t>
            </a:r>
          </a:p>
        </p:txBody>
      </p:sp>
      <p:sp>
        <p:nvSpPr>
          <p:cNvPr id="68612" name="TextBox 9"/>
          <p:cNvSpPr txBox="1">
            <a:spLocks noChangeArrowheads="1"/>
          </p:cNvSpPr>
          <p:nvPr/>
        </p:nvSpPr>
        <p:spPr bwMode="auto">
          <a:xfrm>
            <a:off x="3429000" y="2209800"/>
            <a:ext cx="9906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3600">
                <a:latin typeface="Monotype Sorts" charset="2"/>
                <a:ea typeface="Monotype Sorts" charset="2"/>
                <a:cs typeface="Monotype Sorts" charset="2"/>
              </a:rPr>
              <a:t> </a:t>
            </a:r>
            <a:r>
              <a:rPr lang="en-US" altLang="ja-JP" sz="8800">
                <a:solidFill>
                  <a:srgbClr val="FFFF00"/>
                </a:solidFill>
                <a:latin typeface="Monotype Sorts" charset="2"/>
                <a:ea typeface="Monotype Sorts" charset="2"/>
                <a:cs typeface="Monotype Sorts" charset="2"/>
              </a:rPr>
              <a:t>l</a:t>
            </a:r>
            <a:r>
              <a:rPr lang="en-US" altLang="ja-JP" sz="6600">
                <a:latin typeface="Monotype Sorts" charset="2"/>
                <a:ea typeface="Monotype Sorts" charset="2"/>
                <a:cs typeface="Monotype Sorts" charset="2"/>
              </a:rPr>
              <a:t> </a:t>
            </a:r>
            <a:endParaRPr lang="en-US" altLang="ja-JP" sz="5400"/>
          </a:p>
        </p:txBody>
      </p:sp>
      <p:sp>
        <p:nvSpPr>
          <p:cNvPr id="68613" name="TextBox 10"/>
          <p:cNvSpPr txBox="1">
            <a:spLocks noChangeArrowheads="1"/>
          </p:cNvSpPr>
          <p:nvPr/>
        </p:nvSpPr>
        <p:spPr bwMode="auto">
          <a:xfrm>
            <a:off x="3429000" y="2514600"/>
            <a:ext cx="9906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>
                <a:latin typeface="Monotype Sorts" charset="2"/>
                <a:ea typeface="Monotype Sorts" charset="2"/>
                <a:cs typeface="Monotype Sorts" charset="2"/>
              </a:rPr>
              <a:t> </a:t>
            </a:r>
            <a:r>
              <a:rPr lang="en-US" altLang="ja-JP" sz="8000"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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z="6600" b="1">
                <a:solidFill>
                  <a:srgbClr val="800000"/>
                </a:solidFill>
                <a:latin typeface="Gill Sans" charset="0"/>
                <a:ea typeface="Gill Sans" charset="0"/>
                <a:cs typeface="Gill Sans" charset="0"/>
              </a:rPr>
              <a:t>Dictation</a:t>
            </a:r>
          </a:p>
        </p:txBody>
      </p:sp>
      <p:sp>
        <p:nvSpPr>
          <p:cNvPr id="706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09800" y="2120901"/>
            <a:ext cx="3886200" cy="139541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ja-JP" sz="2000"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altLang="ja-JP" sz="2000">
              <a:ea typeface="ＭＳ Ｐゴシック" charset="-128"/>
              <a:cs typeface="ＭＳ Ｐゴシック" charset="-128"/>
            </a:endParaRPr>
          </a:p>
          <a:p>
            <a:pPr eaLnBrk="1" hangingPunct="1">
              <a:buFontTx/>
              <a:buNone/>
            </a:pPr>
            <a:endParaRPr lang="ja-JP" altLang="en-US" sz="20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6817910" y="1771650"/>
            <a:ext cx="371197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ja-JP" sz="6600">
                <a:solidFill>
                  <a:srgbClr val="1E16EB"/>
                </a:solidFill>
                <a:latin typeface="Gill Sans" charset="0"/>
                <a:ea typeface="Gill Sans" charset="0"/>
                <a:cs typeface="Gill Sans" charset="0"/>
              </a:rPr>
              <a:t>If you use </a:t>
            </a:r>
          </a:p>
          <a:p>
            <a:pPr algn="r"/>
            <a:r>
              <a:rPr lang="en-US" altLang="ja-JP" sz="6600">
                <a:solidFill>
                  <a:srgbClr val="1E16EB"/>
                </a:solidFill>
                <a:latin typeface="Gill Sans" charset="0"/>
                <a:ea typeface="Gill Sans" charset="0"/>
                <a:cs typeface="Gill Sans" charset="0"/>
              </a:rPr>
              <a:t>dictation</a:t>
            </a:r>
            <a:r>
              <a:rPr lang="en-US" altLang="ja-JP" sz="4800">
                <a:solidFill>
                  <a:srgbClr val="1E16EB"/>
                </a:solidFill>
                <a:latin typeface="Gill Sans" charset="0"/>
                <a:ea typeface="Gill Sans" charset="0"/>
                <a:cs typeface="Gill Sans" charset="0"/>
              </a:rPr>
              <a:t>,</a:t>
            </a:r>
          </a:p>
        </p:txBody>
      </p:sp>
      <p:sp>
        <p:nvSpPr>
          <p:cNvPr id="70660" name="Rectangle 7"/>
          <p:cNvSpPr>
            <a:spLocks noChangeArrowheads="1"/>
          </p:cNvSpPr>
          <p:nvPr/>
        </p:nvSpPr>
        <p:spPr bwMode="auto">
          <a:xfrm flipH="1" flipV="1">
            <a:off x="6200775" y="3597275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prstTxWarp prst="textNoShape">
              <a:avLst/>
            </a:prstTxWarp>
            <a:spAutoFit/>
          </a:bodyPr>
          <a:lstStyle/>
          <a:p>
            <a:endParaRPr lang="ja-JP" altLang="en-US" sz="3200">
              <a:latin typeface="Palatino" charset="0"/>
            </a:endParaRPr>
          </a:p>
        </p:txBody>
      </p:sp>
      <p:sp>
        <p:nvSpPr>
          <p:cNvPr id="70661" name="Rectangle 8"/>
          <p:cNvSpPr>
            <a:spLocks noChangeArrowheads="1"/>
          </p:cNvSpPr>
          <p:nvPr/>
        </p:nvSpPr>
        <p:spPr bwMode="auto">
          <a:xfrm>
            <a:off x="8791576" y="2254250"/>
            <a:ext cx="2000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ja-JP" altLang="en-US" sz="3200">
              <a:latin typeface="Palatino" charset="0"/>
            </a:endParaRPr>
          </a:p>
        </p:txBody>
      </p:sp>
      <p:sp>
        <p:nvSpPr>
          <p:cNvPr id="81929" name="Rectangle 9"/>
          <p:cNvSpPr>
            <a:spLocks noChangeArrowheads="1"/>
          </p:cNvSpPr>
          <p:nvPr/>
        </p:nvSpPr>
        <p:spPr bwMode="auto">
          <a:xfrm>
            <a:off x="5000616" y="3800475"/>
            <a:ext cx="566738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ja-JP" sz="6600">
                <a:solidFill>
                  <a:srgbClr val="1E16EB"/>
                </a:solidFill>
                <a:latin typeface="Gill Sans" charset="0"/>
                <a:ea typeface="Gill Sans" charset="0"/>
                <a:cs typeface="Gill Sans" charset="0"/>
              </a:rPr>
              <a:t>does that make </a:t>
            </a:r>
          </a:p>
          <a:p>
            <a:pPr algn="r"/>
            <a:r>
              <a:rPr lang="en-US" altLang="ja-JP" sz="6600">
                <a:solidFill>
                  <a:srgbClr val="1E16EB"/>
                </a:solidFill>
                <a:latin typeface="Gill Sans" charset="0"/>
                <a:ea typeface="Gill Sans" charset="0"/>
                <a:cs typeface="Gill Sans" charset="0"/>
              </a:rPr>
              <a:t>you a dictator?</a:t>
            </a:r>
          </a:p>
        </p:txBody>
      </p:sp>
      <p:pic>
        <p:nvPicPr>
          <p:cNvPr id="94217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676400"/>
            <a:ext cx="34734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5" grpId="0"/>
      <p:bldP spid="819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3175358"/>
            <a:ext cx="10093114" cy="144285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93736" y="1613328"/>
            <a:ext cx="267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800000"/>
                </a:solidFill>
                <a:latin typeface="Chalkduster"/>
                <a:cs typeface="Chalkduster"/>
              </a:rPr>
              <a:t>good things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002118" y="2584824"/>
            <a:ext cx="8157882" cy="1583764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60707" y="2659527"/>
            <a:ext cx="5404093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800000"/>
                </a:solidFill>
                <a:latin typeface="Gill Sans"/>
                <a:cs typeface="Gill Sans"/>
              </a:rPr>
              <a:t>You say:</a:t>
            </a:r>
          </a:p>
          <a:p>
            <a:r>
              <a:rPr lang="en-US" sz="5400" b="1" dirty="0">
                <a:latin typeface="Gill Sans"/>
                <a:cs typeface="Gill Sans"/>
              </a:rPr>
              <a:t>What number?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002118" y="4168588"/>
            <a:ext cx="8157882" cy="1583764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002118" y="5967084"/>
            <a:ext cx="8157882" cy="890916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60707" y="4443143"/>
            <a:ext cx="8164277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800000"/>
                </a:solidFill>
                <a:latin typeface="Gill Sans"/>
                <a:cs typeface="Gill Sans"/>
              </a:rPr>
              <a:t>You say:</a:t>
            </a:r>
          </a:p>
          <a:p>
            <a:r>
              <a:rPr lang="en-US" sz="5400" b="1" dirty="0">
                <a:latin typeface="Gill Sans"/>
                <a:cs typeface="Gill Sans"/>
              </a:rPr>
              <a:t>What’s your sentence?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3107" y="6005602"/>
            <a:ext cx="3544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800000"/>
                </a:solidFill>
                <a:latin typeface="Gill Sans"/>
                <a:cs typeface="Gill Sans"/>
              </a:rPr>
              <a:t>You write it. </a:t>
            </a:r>
          </a:p>
        </p:txBody>
      </p:sp>
    </p:spTree>
    <p:extLst>
      <p:ext uri="{BB962C8B-B14F-4D97-AF65-F5344CB8AC3E}">
        <p14:creationId xmlns:p14="http://schemas.microsoft.com/office/powerpoint/2010/main" val="2156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3" grpId="0"/>
      <p:bldP spid="6" grpId="0" animBg="1"/>
      <p:bldP spid="7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09D73D-69EF-044B-A2C5-955B7B8DB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339" y="-5846690"/>
            <a:ext cx="10053813" cy="150597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0EA139-AAEF-7A40-A0F8-0EB8A4F1193D}"/>
              </a:ext>
            </a:extLst>
          </p:cNvPr>
          <p:cNvSpPr txBox="1"/>
          <p:nvPr/>
        </p:nvSpPr>
        <p:spPr>
          <a:xfrm>
            <a:off x="1500553" y="1324708"/>
            <a:ext cx="878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mic Sans MS" panose="030F0902030302020204" pitchFamily="66" charset="0"/>
              </a:rPr>
              <a:t>kind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67995C-E9EB-6E47-9E32-E5165BDE46F3}"/>
              </a:ext>
            </a:extLst>
          </p:cNvPr>
          <p:cNvSpPr txBox="1"/>
          <p:nvPr/>
        </p:nvSpPr>
        <p:spPr>
          <a:xfrm>
            <a:off x="1500553" y="2157046"/>
            <a:ext cx="1871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mic Sans MS" panose="030F0902030302020204" pitchFamily="66" charset="0"/>
              </a:rPr>
              <a:t>thank you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5AEB8B-EBEF-1249-A5BF-CBD819EA05D2}"/>
              </a:ext>
            </a:extLst>
          </p:cNvPr>
          <p:cNvSpPr txBox="1"/>
          <p:nvPr/>
        </p:nvSpPr>
        <p:spPr>
          <a:xfrm>
            <a:off x="3317630" y="2930769"/>
            <a:ext cx="3020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mic Sans MS" panose="030F0902030302020204" pitchFamily="66" charset="0"/>
              </a:rPr>
              <a:t>friends &amp; family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B3EFF9-4E1F-574E-B3B3-9274A832A777}"/>
              </a:ext>
            </a:extLst>
          </p:cNvPr>
          <p:cNvSpPr txBox="1"/>
          <p:nvPr/>
        </p:nvSpPr>
        <p:spPr>
          <a:xfrm>
            <a:off x="1207476" y="3681046"/>
            <a:ext cx="1396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mic Sans MS" panose="030F0902030302020204" pitchFamily="66" charset="0"/>
              </a:rPr>
              <a:t>forgive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A0B706-1FB4-0A40-B36A-D705DE854BD2}"/>
              </a:ext>
            </a:extLst>
          </p:cNvPr>
          <p:cNvSpPr txBox="1"/>
          <p:nvPr/>
        </p:nvSpPr>
        <p:spPr>
          <a:xfrm>
            <a:off x="3892061" y="3681046"/>
            <a:ext cx="1649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mic Sans MS" panose="030F0902030302020204" pitchFamily="66" charset="0"/>
              </a:rPr>
              <a:t>hurt you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6EFFBE-22BF-7B4E-A426-E46F532D0969}"/>
              </a:ext>
            </a:extLst>
          </p:cNvPr>
          <p:cNvSpPr txBox="1"/>
          <p:nvPr/>
        </p:nvSpPr>
        <p:spPr>
          <a:xfrm>
            <a:off x="3305443" y="4431323"/>
            <a:ext cx="2624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mic Sans MS" panose="030F0902030302020204" pitchFamily="66" charset="0"/>
              </a:rPr>
              <a:t>health &amp; body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30E85A-8378-3B44-A872-8E77620250B7}"/>
              </a:ext>
            </a:extLst>
          </p:cNvPr>
          <p:cNvSpPr txBox="1"/>
          <p:nvPr/>
        </p:nvSpPr>
        <p:spPr>
          <a:xfrm>
            <a:off x="3429230" y="5181600"/>
            <a:ext cx="3289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mic Sans MS" panose="030F0902030302020204" pitchFamily="66" charset="0"/>
              </a:rPr>
              <a:t>when they happen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564AAA-AC11-0B4B-B869-6F2E2E717081}"/>
              </a:ext>
            </a:extLst>
          </p:cNvPr>
          <p:cNvSpPr txBox="1"/>
          <p:nvPr/>
        </p:nvSpPr>
        <p:spPr>
          <a:xfrm>
            <a:off x="4184210" y="5923148"/>
            <a:ext cx="3680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mic Sans MS" panose="030F0902030302020204" pitchFamily="66" charset="0"/>
              </a:rPr>
              <a:t>problems and stress</a:t>
            </a:r>
          </a:p>
        </p:txBody>
      </p:sp>
    </p:spTree>
    <p:extLst>
      <p:ext uri="{BB962C8B-B14F-4D97-AF65-F5344CB8AC3E}">
        <p14:creationId xmlns:p14="http://schemas.microsoft.com/office/powerpoint/2010/main" val="361664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42864"/>
            <a:ext cx="12098214" cy="689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81000" y="4267200"/>
            <a:ext cx="64008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ja-JP" sz="5600" b="1">
                <a:latin typeface="Gill Sans" charset="0"/>
                <a:ea typeface="ＭＳ Ｐゴシック" charset="-128"/>
                <a:cs typeface="ＭＳ Ｐゴシック" charset="-128"/>
              </a:rPr>
              <a:t>Remember</a:t>
            </a:r>
          </a:p>
          <a:p>
            <a:pPr eaLnBrk="1" hangingPunct="1">
              <a:lnSpc>
                <a:spcPct val="80000"/>
              </a:lnSpc>
            </a:pPr>
            <a:r>
              <a:rPr lang="en-US" altLang="ja-JP" sz="5600" b="1">
                <a:latin typeface="Gill Sans" charset="0"/>
                <a:ea typeface="ＭＳ Ｐゴシック" charset="-128"/>
                <a:cs typeface="ＭＳ Ｐゴシック" charset="-128"/>
              </a:rPr>
              <a:t>good things</a:t>
            </a:r>
            <a:endParaRPr lang="en-US" altLang="ja-JP" sz="270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500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0" y="1219200"/>
            <a:ext cx="7772400" cy="1143000"/>
          </a:xfrm>
        </p:spPr>
        <p:txBody>
          <a:bodyPr/>
          <a:lstStyle/>
          <a:p>
            <a:pPr eaLnBrk="1" hangingPunct="1"/>
            <a:endParaRPr kumimoji="0" lang="ja-JP" alt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089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084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Rectangle 5"/>
          <p:cNvSpPr>
            <a:spLocks noChangeArrowheads="1"/>
          </p:cNvSpPr>
          <p:nvPr/>
        </p:nvSpPr>
        <p:spPr bwMode="auto">
          <a:xfrm>
            <a:off x="5791200" y="0"/>
            <a:ext cx="64008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80900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4419600" y="4114800"/>
            <a:ext cx="6400800" cy="1752600"/>
          </a:xfrm>
        </p:spPr>
        <p:txBody>
          <a:bodyPr>
            <a:normAutofit fontScale="92500" lnSpcReduction="10000"/>
          </a:bodyPr>
          <a:lstStyle/>
          <a:p>
            <a:pPr algn="r" eaLnBrk="1" hangingPunct="1"/>
            <a:r>
              <a:rPr lang="en-US" altLang="ja-JP" sz="6000" b="1" dirty="0">
                <a:solidFill>
                  <a:srgbClr val="FFFF00"/>
                </a:solidFill>
                <a:latin typeface="Gill Sans" charset="0"/>
                <a:ea typeface="ＭＳ Ｐゴシック" charset="-128"/>
                <a:cs typeface="ＭＳ Ｐゴシック" charset="-128"/>
              </a:rPr>
              <a:t>Say, </a:t>
            </a:r>
          </a:p>
          <a:p>
            <a:pPr algn="r" eaLnBrk="1" hangingPunct="1"/>
            <a:r>
              <a:rPr lang="ja-JP" altLang="en-US" sz="6000" b="1">
                <a:solidFill>
                  <a:srgbClr val="FFFF00"/>
                </a:solidFill>
                <a:latin typeface="Gill Sans" charset="0"/>
                <a:ea typeface="ＭＳ Ｐゴシック" charset="-128"/>
                <a:cs typeface="ＭＳ Ｐゴシック" charset="-128"/>
              </a:rPr>
              <a:t>“</a:t>
            </a:r>
            <a:r>
              <a:rPr lang="en-US" altLang="ja-JP" sz="6000" b="1" dirty="0">
                <a:solidFill>
                  <a:srgbClr val="FFFF00"/>
                </a:solidFill>
                <a:latin typeface="Gill Sans" charset="0"/>
                <a:ea typeface="ＭＳ Ｐゴシック" charset="-128"/>
                <a:cs typeface="ＭＳ Ｐゴシック" charset="-128"/>
              </a:rPr>
              <a:t>thank you.</a:t>
            </a:r>
            <a:r>
              <a:rPr lang="ja-JP" altLang="en-US" sz="6000" b="1">
                <a:solidFill>
                  <a:srgbClr val="FFFF00"/>
                </a:solidFill>
                <a:latin typeface="Gill Sans" charset="0"/>
                <a:ea typeface="ＭＳ Ｐゴシック" charset="-128"/>
                <a:cs typeface="ＭＳ Ｐゴシック" charset="-128"/>
              </a:rPr>
              <a:t>”</a:t>
            </a:r>
            <a:endParaRPr lang="ja-JP" altLang="en-US" sz="600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3399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357</Words>
  <Application>Microsoft Macintosh PowerPoint</Application>
  <PresentationFormat>Widescreen</PresentationFormat>
  <Paragraphs>86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Calibri Light</vt:lpstr>
      <vt:lpstr>Chalkduster</vt:lpstr>
      <vt:lpstr>Comic Sans MS</vt:lpstr>
      <vt:lpstr>Geneva</vt:lpstr>
      <vt:lpstr>Gill Sans</vt:lpstr>
      <vt:lpstr>Monotype Sorts</vt:lpstr>
      <vt:lpstr>Palatino</vt:lpstr>
      <vt:lpstr>Times New Roman</vt:lpstr>
      <vt:lpstr>Office Theme</vt:lpstr>
      <vt:lpstr>PowerPoint Presentation</vt:lpstr>
      <vt:lpstr>Sonja  Lyubomirsky</vt:lpstr>
      <vt:lpstr>PowerPoint Presentation</vt:lpstr>
      <vt:lpstr>How to we get the  information to our students? </vt:lpstr>
      <vt:lpstr>Dictation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Forgive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 marc</dc:creator>
  <cp:lastModifiedBy>h marc</cp:lastModifiedBy>
  <cp:revision>1</cp:revision>
  <dcterms:created xsi:type="dcterms:W3CDTF">2022-03-19T23:39:14Z</dcterms:created>
  <dcterms:modified xsi:type="dcterms:W3CDTF">2022-03-19T23:46:35Z</dcterms:modified>
</cp:coreProperties>
</file>